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if" ContentType="image/jpe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256" r:id="rId2"/>
    <p:sldId id="672" r:id="rId3"/>
    <p:sldId id="626" r:id="rId4"/>
    <p:sldId id="627" r:id="rId5"/>
    <p:sldId id="630" r:id="rId6"/>
    <p:sldId id="629" r:id="rId7"/>
    <p:sldId id="628" r:id="rId8"/>
    <p:sldId id="631" r:id="rId9"/>
    <p:sldId id="632" r:id="rId10"/>
    <p:sldId id="635" r:id="rId11"/>
    <p:sldId id="634" r:id="rId12"/>
    <p:sldId id="636" r:id="rId13"/>
    <p:sldId id="639" r:id="rId14"/>
    <p:sldId id="640" r:id="rId15"/>
    <p:sldId id="641" r:id="rId16"/>
    <p:sldId id="646" r:id="rId17"/>
    <p:sldId id="649" r:id="rId18"/>
    <p:sldId id="650" r:id="rId19"/>
    <p:sldId id="651" r:id="rId20"/>
    <p:sldId id="652" r:id="rId21"/>
    <p:sldId id="660" r:id="rId22"/>
    <p:sldId id="647" r:id="rId23"/>
    <p:sldId id="648" r:id="rId24"/>
    <p:sldId id="653" r:id="rId25"/>
    <p:sldId id="654" r:id="rId26"/>
    <p:sldId id="657" r:id="rId27"/>
    <p:sldId id="656" r:id="rId28"/>
    <p:sldId id="658" r:id="rId29"/>
    <p:sldId id="659" r:id="rId30"/>
    <p:sldId id="661" r:id="rId31"/>
    <p:sldId id="662" r:id="rId32"/>
    <p:sldId id="645" r:id="rId33"/>
    <p:sldId id="668" r:id="rId34"/>
    <p:sldId id="666" r:id="rId35"/>
    <p:sldId id="663" r:id="rId36"/>
    <p:sldId id="665" r:id="rId37"/>
    <p:sldId id="664" r:id="rId38"/>
    <p:sldId id="667" r:id="rId39"/>
  </p:sldIdLst>
  <p:sldSz cx="9144000" cy="6858000" type="screen4x3"/>
  <p:notesSz cx="9945688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C000"/>
    <a:srgbClr val="339966"/>
    <a:srgbClr val="99FFCC"/>
    <a:srgbClr val="777777"/>
    <a:srgbClr val="0099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56" autoAdjust="0"/>
    <p:restoredTop sz="91829" autoAdjust="0"/>
  </p:normalViewPr>
  <p:slideViewPr>
    <p:cSldViewPr>
      <p:cViewPr varScale="1">
        <p:scale>
          <a:sx n="69" d="100"/>
          <a:sy n="69" d="100"/>
        </p:scale>
        <p:origin x="64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30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4194" y="1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5FA488-6638-48DB-AF9B-EBA3C2093D91}" type="datetimeFigureOut">
              <a:rPr lang="en-GB"/>
              <a:pPr>
                <a:defRPr/>
              </a:pPr>
              <a:t>12/11/2019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499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4194" y="6513499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94ED85-C262-4730-870E-4A230C7741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842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4194" y="1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9BE2B3-583B-4F9E-B313-3F8E93EA9B94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7412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5205" y="3257551"/>
            <a:ext cx="7955279" cy="3086100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499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4194" y="6513499"/>
            <a:ext cx="4309905" cy="34290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BB0DEF-494B-4FD6-9A63-6DDBCB368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7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800183-76ED-4441-8D4B-D63C2217566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E197C-3F59-4E4D-BB55-D2514375893A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3F1D6F-533A-464E-88DE-226D8B6D7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F54C9-ADDB-4E7F-8AA1-78A8D2D09654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4A380-B937-4B47-8209-7550F3E79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1C29A-843D-4DCC-BE49-2A88D3548802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F3C09-4ED0-45E6-9CFA-7876DF1FF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752600"/>
            <a:ext cx="7620000" cy="43735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8E637-4A5C-46E1-BC1D-CF162C0E6823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8A1F8-D661-46B7-8964-BF2A3F456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3B91-4F15-4940-8900-FF0430710A83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BA951-6533-4A82-B623-35246323B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7C49-3EC9-4539-807B-0DEB80B5FE24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D27B7-27A2-4E7D-82BE-E1424E97F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AAFEB-6FB7-4651-9F28-37D3C402FE01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67AA-1E6A-4C3E-96E9-4B736704C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B1B1-053F-4669-A429-4B8E2362C7ED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6F42E-37CF-4C15-9A1C-70B6DB403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9EEF8-5F57-4134-9BB4-1836EAE5E64E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1B078-ACAE-4D76-A2B7-2E1C9E0CE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C4BE3-645A-4AB9-B34E-30C3B8BA06A4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51BE8-BB2A-4681-AF86-3609D7088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542C-B20C-4BB3-AA09-47E6A01ADA4E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480BB-B2F8-446F-B1E0-0293C8F58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88F23-8099-49A8-9A8A-D100EEF6FBB6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DD35A7C-71FA-4ECA-8A10-60C454477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27EC17-CFA8-4682-AF46-3330B51B2A37}" type="datetimeFigureOut">
              <a:rPr lang="en-US"/>
              <a:pPr>
                <a:defRPr/>
              </a:pPr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40D597-F121-4855-84C9-F85543C00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  <p:sldLayoutId id="214748367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t.rug.nl/languageattrition/Papers/Schmid%20&amp;%20Beers%20Fagersten%202010.pd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t.rug.nl/languageattrition/Papers/Schmid%20&amp;%20Jarvis,%20BLC.pd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s3.amazonaws.com/academia.edu.documents/30465346/Gurel_A_(2002)_PhD_thesis.pdf?AWSAccessKeyId=AKIAIWOWYYGZ2Y53UL3A&amp;Expires=1541688354&amp;Signature=3hnOgOpnAohGuTk%2BfdJ28itswOg%3D&amp;response-content-disposition=inline;%20filename%3DLinguistic_characteristics_of_second_lan.pdf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48680"/>
            <a:ext cx="8893175" cy="32432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sz="5000" smtClean="0">
                <a:solidFill>
                  <a:srgbClr val="C00000"/>
                </a:solidFill>
              </a:rPr>
              <a:t>First </a:t>
            </a:r>
            <a:r>
              <a:rPr lang="en-US" sz="5000" smtClean="0">
                <a:solidFill>
                  <a:srgbClr val="C00000"/>
                </a:solidFill>
              </a:rPr>
              <a:t>language attrition </a:t>
            </a:r>
            <a:r>
              <a:rPr lang="en-US" sz="4000" smtClean="0">
                <a:solidFill>
                  <a:srgbClr val="C00000"/>
                </a:solidFill>
              </a:rPr>
              <a:t/>
            </a:r>
            <a:br>
              <a:rPr lang="en-US" sz="4000" smtClean="0">
                <a:solidFill>
                  <a:srgbClr val="C00000"/>
                </a:solidFill>
              </a:rPr>
            </a:br>
            <a:r>
              <a:rPr lang="en-US" sz="4000" smtClean="0">
                <a:solidFill>
                  <a:srgbClr val="C00000"/>
                </a:solidFill>
              </a:rPr>
              <a:t>and </a:t>
            </a:r>
            <a:r>
              <a:rPr lang="en-US" sz="4000" smtClean="0">
                <a:solidFill>
                  <a:srgbClr val="C00000"/>
                </a:solidFill>
              </a:rPr>
              <a:t>professional re-immersion</a:t>
            </a:r>
            <a:endParaRPr lang="en-US" sz="3600" cap="none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3" y="3861048"/>
            <a:ext cx="8064500" cy="2276872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lang="en-US" cap="none" smtClean="0">
                <a:solidFill>
                  <a:srgbClr val="C00000"/>
                </a:solidFill>
              </a:rPr>
              <a:t>Monika S. Schmid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lang="en-US" cap="none" smtClean="0">
                <a:solidFill>
                  <a:srgbClr val="C00000"/>
                </a:solidFill>
              </a:rPr>
              <a:t>Centre for Research in Language Development throughout the Lifespan, University of Essex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lang="en-US" cap="none" smtClean="0">
                <a:solidFill>
                  <a:srgbClr val="C00000"/>
                </a:solidFill>
              </a:rPr>
              <a:t>languageattrition.org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lang="en-US" cap="none" smtClean="0">
                <a:solidFill>
                  <a:srgbClr val="C00000"/>
                </a:solidFill>
              </a:rPr>
              <a:t>languageattrition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lang="en-US" cap="none" smtClean="0">
                <a:solidFill>
                  <a:srgbClr val="C00000"/>
                </a:solidFill>
              </a:rPr>
              <a:t>@MonikaSSchmid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en-US" cap="none">
              <a:solidFill>
                <a:srgbClr val="C00000"/>
              </a:solidFill>
            </a:endParaRPr>
          </a:p>
          <a:p>
            <a:pPr algn="ctr" eaLnBrk="1" hangingPunct="1"/>
            <a:endParaRPr lang="en-US" cap="none" smtClean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6" t="11981" r="50000" b="11542"/>
          <a:stretch/>
        </p:blipFill>
        <p:spPr>
          <a:xfrm>
            <a:off x="2945358" y="5340397"/>
            <a:ext cx="291309" cy="28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616" y="5746319"/>
            <a:ext cx="354240" cy="28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8" b="71376"/>
          <a:stretch/>
        </p:blipFill>
        <p:spPr>
          <a:xfrm>
            <a:off x="21776" y="1988840"/>
            <a:ext cx="8946000" cy="3240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19800" y="2148898"/>
            <a:ext cx="684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699792" y="2148898"/>
            <a:ext cx="1152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643553" y="2528920"/>
            <a:ext cx="648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5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04" b="51635"/>
          <a:stretch/>
        </p:blipFill>
        <p:spPr>
          <a:xfrm>
            <a:off x="21995" y="1988840"/>
            <a:ext cx="8946000" cy="30841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19672" y="2120652"/>
            <a:ext cx="900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883860" y="2120652"/>
            <a:ext cx="1152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59596" y="3756894"/>
            <a:ext cx="1260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275984" y="3772936"/>
            <a:ext cx="1152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0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0" b="30863"/>
          <a:stretch/>
        </p:blipFill>
        <p:spPr>
          <a:xfrm>
            <a:off x="39641" y="2060848"/>
            <a:ext cx="8946000" cy="33123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19672" y="2331503"/>
            <a:ext cx="900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803650" y="2331503"/>
            <a:ext cx="1152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2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many people believe that attrition does not exist but is an affectation</a:t>
            </a:r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69137"/>
          <a:stretch/>
        </p:blipFill>
        <p:spPr>
          <a:xfrm>
            <a:off x="35496" y="1750840"/>
            <a:ext cx="8136904" cy="504671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27584" y="2060848"/>
            <a:ext cx="1188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303840" y="2060848"/>
            <a:ext cx="828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523782" y="3805082"/>
            <a:ext cx="2736000" cy="180000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816260" y="5417220"/>
            <a:ext cx="5411923" cy="227986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059832" y="5745398"/>
            <a:ext cx="1296000" cy="180000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507560" y="6017388"/>
            <a:ext cx="2520000" cy="180000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876256" y="4034069"/>
            <a:ext cx="1047462" cy="252000"/>
          </a:xfrm>
          <a:prstGeom prst="rect">
            <a:avLst/>
          </a:prstGeom>
          <a:solidFill>
            <a:srgbClr val="C00000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94926" y="4305772"/>
            <a:ext cx="900000" cy="252000"/>
          </a:xfrm>
          <a:prstGeom prst="rect">
            <a:avLst/>
          </a:prstGeom>
          <a:solidFill>
            <a:srgbClr val="C00000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50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3" grpId="0" animBg="1"/>
      <p:bldP spid="3" grpId="1" animBg="1"/>
      <p:bldP spid="13" grpId="0" animBg="1"/>
      <p:bldP spid="1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90"/>
          <a:stretch/>
        </p:blipFill>
        <p:spPr>
          <a:xfrm>
            <a:off x="35496" y="4848127"/>
            <a:ext cx="8777829" cy="1605209"/>
          </a:xfrm>
          <a:prstGeom prst="rect">
            <a:avLst/>
          </a:prstGeom>
        </p:spPr>
      </p:pic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"/>
          <a:stretch/>
        </p:blipFill>
        <p:spPr>
          <a:xfrm>
            <a:off x="17911" y="2996952"/>
            <a:ext cx="8946577" cy="16145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75348" y="5049200"/>
            <a:ext cx="972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27748" y="3404756"/>
            <a:ext cx="1152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69137" b="23683"/>
          <a:stretch/>
        </p:blipFill>
        <p:spPr>
          <a:xfrm>
            <a:off x="35496" y="1762029"/>
            <a:ext cx="8136904" cy="117410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27584" y="2050061"/>
            <a:ext cx="1188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303840" y="2050061"/>
            <a:ext cx="828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68" t="83376" b="15397"/>
          <a:stretch/>
        </p:blipFill>
        <p:spPr>
          <a:xfrm>
            <a:off x="2123728" y="2713532"/>
            <a:ext cx="1255363" cy="2006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8" t="85146" r="71638" b="13974"/>
          <a:stretch/>
        </p:blipFill>
        <p:spPr>
          <a:xfrm>
            <a:off x="3135414" y="2727629"/>
            <a:ext cx="932530" cy="1440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50899" y="261027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smtClean="0"/>
              <a:t>(…)</a:t>
            </a: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119666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3" grpId="2" animBg="1"/>
      <p:bldP spid="9" grpId="0" animBg="1"/>
      <p:bldP spid="9" grpId="1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many people believe that attrition does not exist but is an affectation</a:t>
            </a:r>
          </a:p>
          <a:p>
            <a:pPr lvl="1" indent="-252000"/>
            <a:r>
              <a:rPr lang="en-GB" sz="2800" smtClean="0"/>
              <a:t>… including people who, two months earlier, claimed to experience it themselves…</a:t>
            </a:r>
          </a:p>
          <a:p>
            <a:pPr lvl="1" indent="-252000"/>
            <a:r>
              <a:rPr lang="en-GB" sz="2800" smtClean="0"/>
              <a:t>what chance have we got…?</a:t>
            </a:r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WHAT TO EXPECT WHEN YOU’RE ATTRITING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3200" smtClean="0"/>
              <a:t>you may produce:</a:t>
            </a:r>
          </a:p>
          <a:p>
            <a:pPr marL="709200" lvl="2" indent="-252000"/>
            <a:r>
              <a:rPr lang="en-GB" sz="2800" smtClean="0"/>
              <a:t>sentences that go badly wrong</a:t>
            </a:r>
          </a:p>
          <a:p>
            <a:pPr marL="709200" lvl="2" indent="-252000"/>
            <a:r>
              <a:rPr lang="en-GB" sz="2800" smtClean="0"/>
              <a:t>very disfluent speech (pauses, hesitations, </a:t>
            </a:r>
            <a:r>
              <a:rPr lang="en-GB" sz="2800" i="1" err="1" smtClean="0"/>
              <a:t>uhm</a:t>
            </a:r>
            <a:r>
              <a:rPr lang="en-GB" sz="2800" smtClean="0"/>
              <a:t> etc.)</a:t>
            </a:r>
          </a:p>
          <a:p>
            <a:pPr marL="709200" lvl="2" indent="-252000"/>
            <a:r>
              <a:rPr lang="en-GB" sz="2800" smtClean="0"/>
              <a:t>borrowings and switches</a:t>
            </a:r>
          </a:p>
          <a:p>
            <a:pPr marL="709200" lvl="2" indent="-252000"/>
            <a:r>
              <a:rPr lang="en-GB" sz="2800" smtClean="0"/>
              <a:t>inappropriate language (request-making, politeness)</a:t>
            </a:r>
          </a:p>
          <a:p>
            <a:pPr marL="709200" lvl="2" indent="-252000"/>
            <a:r>
              <a:rPr lang="en-GB" sz="2800" smtClean="0"/>
              <a:t>a more or less pronounced foreign accent</a:t>
            </a:r>
          </a:p>
          <a:p>
            <a:pPr marL="709200" lvl="2" indent="-252000"/>
            <a:r>
              <a:rPr lang="en-GB" sz="2800" smtClean="0"/>
              <a:t>very weird expressions</a:t>
            </a:r>
          </a:p>
          <a:p>
            <a:pPr lvl="2"/>
            <a:endParaRPr lang="en-GB" sz="22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3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WHY IS THIS A PROBLEM?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3200" smtClean="0"/>
              <a:t>we gauge other people’s functioning (cognitive skills, intellect, capability, …) based on how they speak</a:t>
            </a:r>
          </a:p>
          <a:p>
            <a:pPr lvl="1" indent="-252000"/>
            <a:r>
              <a:rPr lang="en-GB" sz="3200" smtClean="0"/>
              <a:t>this has a big impact for L2 users</a:t>
            </a:r>
          </a:p>
          <a:p>
            <a:pPr lvl="1" indent="-252000"/>
            <a:r>
              <a:rPr lang="en-GB" sz="3200" smtClean="0"/>
              <a:t>but it can also be a problem in the native language</a:t>
            </a:r>
          </a:p>
          <a:p>
            <a:pPr lvl="2"/>
            <a:endParaRPr lang="en-GB" sz="22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fluency and hesitation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all naturalistic spoken speech has disfluencies (pauses, </a:t>
            </a:r>
            <a:r>
              <a:rPr lang="en-GB" sz="2800" i="1" smtClean="0"/>
              <a:t>erm</a:t>
            </a:r>
            <a:r>
              <a:rPr lang="en-GB" sz="2800" smtClean="0"/>
              <a:t>, fillers such as ‘like’, ‘you know’ etc.)</a:t>
            </a:r>
          </a:p>
          <a:p>
            <a:pPr lvl="1" indent="-252000"/>
            <a:r>
              <a:rPr lang="en-GB" sz="2800" smtClean="0"/>
              <a:t>not all of these are indicative or problems of retrieval or speech production (they also structure the message)</a:t>
            </a:r>
          </a:p>
          <a:p>
            <a:pPr lvl="1" indent="-252000"/>
            <a:r>
              <a:rPr lang="en-GB" sz="2800" smtClean="0"/>
              <a:t>attriters use more hesitations, some of them in places where monolinguals don’t</a:t>
            </a:r>
          </a:p>
          <a:p>
            <a:pPr marL="662400" lvl="1" indent="-457200">
              <a:buFont typeface="Wingdings" panose="05000000000000000000" pitchFamily="2" charset="2"/>
              <a:buChar char="Ø"/>
            </a:pPr>
            <a:r>
              <a:rPr lang="en-GB" sz="2800" smtClean="0"/>
              <a:t>appear less confident (and, therefore, less competent)</a:t>
            </a:r>
          </a:p>
          <a:p>
            <a:pPr marL="662400" lvl="1" indent="-457200">
              <a:buFont typeface="Wingdings" panose="05000000000000000000" pitchFamily="2" charset="2"/>
              <a:buChar char="Ø"/>
            </a:pPr>
            <a:endParaRPr lang="en-GB" sz="2800" smtClean="0"/>
          </a:p>
          <a:p>
            <a:pPr lvl="2"/>
            <a:endParaRPr lang="en-GB" sz="22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283968" y="6360361"/>
            <a:ext cx="46092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effectLst/>
                <a:latin typeface="Arial Unicode MS"/>
                <a:hlinkClick r:id="rId3"/>
              </a:rPr>
              <a:t>Schmid, Monika S. &amp; Kristy Beers Fägersten. (2010) Fluency and language attrition.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effectLst/>
                <a:latin typeface="Arial Unicode MS"/>
                <a:hlinkClick r:id="rId3"/>
              </a:rPr>
              <a:t>Language Learning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effectLst/>
                <a:latin typeface="Arial Unicode MS"/>
                <a:hlinkClick r:id="rId3"/>
              </a:rPr>
              <a:t> 60:4, 753-791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8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vocabulary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3200" smtClean="0"/>
              <a:t>attriters tend to overuse more frequent words and underuse rarer (‘more sophisticated’) ones</a:t>
            </a:r>
          </a:p>
          <a:p>
            <a:pPr lvl="1" indent="-252000"/>
            <a:r>
              <a:rPr lang="en-GB" sz="3200" smtClean="0"/>
              <a:t>a broad vocabulary is often used to ‘dazzle’ and create an impression of expertise</a:t>
            </a:r>
          </a:p>
          <a:p>
            <a:pPr marL="662400" lvl="1" indent="-457200">
              <a:buFont typeface="Wingdings" panose="05000000000000000000" pitchFamily="2" charset="2"/>
              <a:buChar char="Ø"/>
            </a:pPr>
            <a:r>
              <a:rPr lang="en-GB" sz="3200" smtClean="0"/>
              <a:t>appear less expert and less intelligent</a:t>
            </a:r>
          </a:p>
          <a:p>
            <a:pPr lvl="1" indent="-252000"/>
            <a:endParaRPr lang="en-GB" sz="3200" smtClean="0"/>
          </a:p>
          <a:p>
            <a:pPr lvl="2"/>
            <a:endParaRPr lang="en-GB" sz="22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08893" y="6346622"/>
            <a:ext cx="46805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3"/>
              </a:rPr>
              <a:t>Schmid, Monika S. &amp; Scott Jarvis (2014) Lexical first language attrition.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3"/>
              </a:rPr>
              <a:t>Bilingualism: Language and Cognition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3"/>
              </a:rPr>
              <a:t> 17(4), 729-748.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49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435975" cy="1371600"/>
          </a:xfrm>
        </p:spPr>
        <p:txBody>
          <a:bodyPr/>
          <a:lstStyle/>
          <a:p>
            <a:r>
              <a:rPr lang="en-US" altLang="en-US" smtClean="0"/>
              <a:t>transfer of skills between languages</a:t>
            </a:r>
            <a:endParaRPr lang="nl-NL" altLang="en-US" smtClean="0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435975" cy="4373563"/>
          </a:xfrm>
        </p:spPr>
        <p:txBody>
          <a:bodyPr/>
          <a:lstStyle/>
          <a:p>
            <a:pPr lvl="1" indent="-252000"/>
            <a:r>
              <a:rPr lang="en-GB" altLang="en-US" sz="2800" smtClean="0"/>
              <a:t>the paradox of professional migrants:</a:t>
            </a:r>
          </a:p>
          <a:p>
            <a:pPr lvl="2" indent="-252000"/>
            <a:r>
              <a:rPr lang="en-GB" altLang="en-US" sz="2600" smtClean="0"/>
              <a:t>we are aware that we need to learn the language skills underpinning professional skills acquired in a native language (L1)</a:t>
            </a:r>
          </a:p>
          <a:p>
            <a:pPr lvl="2" indent="-252000"/>
            <a:r>
              <a:rPr lang="en-GB" altLang="en-US" sz="2600" smtClean="0"/>
              <a:t>but if training and experience was done only in a second language (L2), we tend to assume we can also do it in our L1</a:t>
            </a:r>
          </a:p>
          <a:p>
            <a:pPr lvl="1" indent="-252000"/>
            <a:r>
              <a:rPr lang="en-GB" altLang="en-US" sz="2800" smtClean="0"/>
              <a:t>being a native speaker is regarded as a kind of ‘birthright’</a:t>
            </a:r>
            <a:endParaRPr lang="en-GB" altLang="en-US" sz="2800"/>
          </a:p>
          <a:p>
            <a:pPr lvl="1"/>
            <a:endParaRPr lang="en-GB" altLang="en-US" sz="2400" smtClean="0">
              <a:solidFill>
                <a:srgbClr val="DDDD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15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grammar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400" smtClean="0"/>
              <a:t>attriters sometimes have a preference for ‘more straightforward’ grammatical structures</a:t>
            </a:r>
          </a:p>
          <a:p>
            <a:pPr lvl="1" indent="-252000"/>
            <a:r>
              <a:rPr lang="en-GB" sz="2400" smtClean="0"/>
              <a:t>main clauses instead of subordinate ones</a:t>
            </a:r>
          </a:p>
          <a:p>
            <a:pPr lvl="2" indent="-252000"/>
            <a:r>
              <a:rPr lang="en-GB" sz="2400" smtClean="0"/>
              <a:t>can reduce the processing load (easier to keep track)</a:t>
            </a:r>
          </a:p>
          <a:p>
            <a:pPr lvl="2" indent="-252000"/>
            <a:r>
              <a:rPr lang="en-GB" sz="2400" smtClean="0"/>
              <a:t>some languages have different word order in main and subordinate clauses (easier to stick to one pattern)</a:t>
            </a:r>
          </a:p>
          <a:p>
            <a:pPr lvl="1" indent="-252000"/>
            <a:r>
              <a:rPr lang="en-GB" sz="2400" smtClean="0"/>
              <a:t>“John was tired. He went home.”</a:t>
            </a:r>
          </a:p>
          <a:p>
            <a:pPr lvl="1" indent="-252000"/>
            <a:r>
              <a:rPr lang="en-GB" sz="2400" smtClean="0"/>
              <a:t>“John went home because he was tired.”</a:t>
            </a:r>
          </a:p>
          <a:p>
            <a:pPr marL="548100" lvl="1" indent="-342900">
              <a:buFont typeface="Wingdings" panose="05000000000000000000" pitchFamily="2" charset="2"/>
              <a:buChar char="Ø"/>
            </a:pPr>
            <a:r>
              <a:rPr lang="en-GB" sz="2400" smtClean="0"/>
              <a:t>can create impression of less analytic/strategic thinking</a:t>
            </a:r>
          </a:p>
          <a:p>
            <a:pPr lvl="2"/>
            <a:endParaRPr lang="en-GB" sz="2000" smtClean="0"/>
          </a:p>
          <a:p>
            <a:pPr marL="274637" lvl="1" indent="0">
              <a:buNone/>
            </a:pPr>
            <a:endParaRPr lang="en-GB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111158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grammar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400" smtClean="0"/>
              <a:t>attriters sometimes have a preference for ‘more straightforward’ grammatical structures</a:t>
            </a:r>
          </a:p>
          <a:p>
            <a:pPr lvl="1" indent="-252000"/>
            <a:r>
              <a:rPr lang="en-GB" sz="2400" smtClean="0"/>
              <a:t>overt vs. null pronouns</a:t>
            </a:r>
          </a:p>
          <a:p>
            <a:pPr lvl="2"/>
            <a:r>
              <a:rPr lang="en-GB" sz="2000" smtClean="0"/>
              <a:t>“Where is John?” – “He’s at the hotel.”</a:t>
            </a:r>
          </a:p>
          <a:p>
            <a:pPr lvl="2"/>
            <a:r>
              <a:rPr lang="en-GB" sz="2000" smtClean="0"/>
              <a:t>Dónde está Juan?” “Está en el hotel.” (lit.: “Is at the hotel.”)</a:t>
            </a:r>
          </a:p>
          <a:p>
            <a:pPr lvl="2"/>
            <a:r>
              <a:rPr lang="en-GB" sz="2000"/>
              <a:t>Dónde está Juan?” </a:t>
            </a:r>
            <a:r>
              <a:rPr lang="en-GB" sz="2000" smtClean="0"/>
              <a:t>“Él está en el </a:t>
            </a:r>
            <a:r>
              <a:rPr lang="en-GB" sz="2000"/>
              <a:t>hotel</a:t>
            </a:r>
            <a:r>
              <a:rPr lang="en-GB" sz="2000" smtClean="0"/>
              <a:t>.”</a:t>
            </a:r>
          </a:p>
          <a:p>
            <a:pPr lvl="1"/>
            <a:r>
              <a:rPr lang="en-GB" sz="2200"/>
              <a:t>overt </a:t>
            </a:r>
            <a:r>
              <a:rPr lang="en-GB" sz="2200" smtClean="0"/>
              <a:t>pronoun would not be used unless contrastive or emphatic</a:t>
            </a:r>
          </a:p>
          <a:p>
            <a:pPr lvl="1"/>
            <a:r>
              <a:rPr lang="en-GB" sz="2200" smtClean="0"/>
              <a:t>attriters have tendency to overuse pronouns where monolinguals wouldn’t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smtClean="0"/>
              <a:t>can create impression of overstating the obvious, not being attuned to informational needs of interlocutor</a:t>
            </a:r>
            <a:endParaRPr lang="en-GB" sz="2200"/>
          </a:p>
          <a:p>
            <a:pPr lvl="2"/>
            <a:endParaRPr lang="en-GB" sz="2000" smtClean="0"/>
          </a:p>
          <a:p>
            <a:pPr marL="274637" lvl="1" indent="0">
              <a:buNone/>
            </a:pPr>
            <a:endParaRPr lang="en-GB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32266" y="6457890"/>
            <a:ext cx="60997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2"/>
              </a:rPr>
              <a:t>Gürel, Ayşe. (2002).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2"/>
              </a:rPr>
              <a:t> Linguistic characteristics of second language acquisition and first language attrition: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2"/>
              </a:rPr>
              <a:t>Turkish overt versus null pronouns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hlinkClick r:id="rId2"/>
              </a:rPr>
              <a:t>. PhD dissertation, McGill University Montréal.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61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WEIRD THINGS MIGRANTS SAY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/>
              <a:t>structures and idiomatic expressions are literally </a:t>
            </a:r>
            <a:r>
              <a:rPr lang="en-GB" sz="2800" smtClean="0"/>
              <a:t>translated:</a:t>
            </a:r>
            <a:endParaRPr lang="en-GB" sz="2400"/>
          </a:p>
          <a:p>
            <a:pPr marL="709200" lvl="2" indent="-252000"/>
            <a:r>
              <a:rPr lang="en-GB" sz="2600" smtClean="0"/>
              <a:t>English: </a:t>
            </a:r>
            <a:r>
              <a:rPr lang="en-GB" sz="2600" i="1" smtClean="0"/>
              <a:t>to run for office, to run short of something</a:t>
            </a:r>
          </a:p>
          <a:p>
            <a:pPr marL="709200" lvl="2" indent="-252000"/>
            <a:r>
              <a:rPr lang="en-GB" sz="2600" smtClean="0"/>
              <a:t>Spanish: </a:t>
            </a:r>
            <a:r>
              <a:rPr lang="en-GB" altLang="en-US" sz="2600"/>
              <a:t>*</a:t>
            </a:r>
            <a:r>
              <a:rPr lang="en-GB" altLang="en-US" sz="2600" i="1"/>
              <a:t>correr para gobernador</a:t>
            </a:r>
            <a:r>
              <a:rPr lang="en-GB" altLang="en-US" sz="2600"/>
              <a:t> </a:t>
            </a:r>
            <a:endParaRPr lang="en-GB" altLang="en-US" sz="2600" smtClean="0"/>
          </a:p>
          <a:p>
            <a:pPr marL="709200" lvl="2" indent="-252000"/>
            <a:r>
              <a:rPr lang="en-GB" altLang="en-US" sz="2600" smtClean="0"/>
              <a:t>German</a:t>
            </a:r>
            <a:r>
              <a:rPr lang="en-GB" altLang="en-US" sz="2600"/>
              <a:t>: *</a:t>
            </a:r>
            <a:r>
              <a:rPr lang="en-GB" altLang="en-US" sz="2600" i="1"/>
              <a:t>ich renne kurz an </a:t>
            </a:r>
            <a:r>
              <a:rPr lang="en-GB" altLang="en-US" sz="2600" i="1" smtClean="0"/>
              <a:t>Briefpapier</a:t>
            </a:r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5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more subtle aspects of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attrition does not just concern vocabulary, accuracy or fluency</a:t>
            </a:r>
          </a:p>
          <a:p>
            <a:pPr lvl="1" indent="-252000"/>
            <a:r>
              <a:rPr lang="en-GB" sz="2800" smtClean="0"/>
              <a:t>each language has its own conventions and (mostly) unwritten rules on how to interact</a:t>
            </a:r>
          </a:p>
          <a:p>
            <a:pPr lvl="1" indent="-252000"/>
            <a:r>
              <a:rPr lang="en-GB" sz="2800" smtClean="0"/>
              <a:t>for example: familiar and polite pronouns (the T-V distinction)</a:t>
            </a:r>
          </a:p>
          <a:p>
            <a:pPr lvl="1" indent="-252000"/>
            <a:r>
              <a:rPr lang="en-GB" altLang="en-US" sz="2800" smtClean="0"/>
              <a:t>many languages make this distinction</a:t>
            </a:r>
            <a:endParaRPr lang="en-GB" altLang="en-US" sz="2600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2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pronouns of address</a:t>
            </a:r>
            <a:endParaRPr lang="nl-NL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76262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English</a:t>
            </a:r>
            <a:endParaRPr lang="en-GB" sz="2400" b="1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739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</a:t>
            </a:r>
            <a:endParaRPr lang="en-GB" sz="240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068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you</a:t>
            </a:r>
            <a:endParaRPr lang="en-GB" sz="240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068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he, she, it</a:t>
            </a:r>
            <a:endParaRPr lang="en-GB" sz="240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397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we</a:t>
            </a:r>
            <a:endParaRPr lang="en-GB" sz="240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726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you</a:t>
            </a:r>
            <a:endParaRPr lang="en-GB" sz="240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726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they</a:t>
            </a:r>
            <a:endParaRPr lang="en-GB" sz="240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1720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French</a:t>
            </a:r>
            <a:endParaRPr lang="en-GB" sz="2400" b="1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2197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je</a:t>
            </a:r>
            <a:endParaRPr lang="en-GB" sz="240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8526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latin typeface="+mn-lt"/>
              </a:rPr>
              <a:t>t</a:t>
            </a:r>
            <a:r>
              <a:rPr lang="en-GB" sz="2400" smtClean="0">
                <a:latin typeface="+mn-lt"/>
              </a:rPr>
              <a:t>u</a:t>
            </a:r>
            <a:endParaRPr lang="en-GB" sz="240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68526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il, elle</a:t>
            </a:r>
            <a:endParaRPr lang="en-GB" sz="240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4855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nous</a:t>
            </a:r>
            <a:endParaRPr lang="en-GB" sz="240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1184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vous</a:t>
            </a:r>
            <a:endParaRPr lang="en-GB" sz="240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01184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ils/elles</a:t>
            </a:r>
            <a:endParaRPr lang="en-GB" sz="240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89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German</a:t>
            </a:r>
            <a:endParaRPr lang="en-GB" sz="2400" b="1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637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ich</a:t>
            </a:r>
            <a:endParaRPr lang="en-GB" sz="240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270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du</a:t>
            </a:r>
            <a:endParaRPr lang="en-GB" sz="240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270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er, sie, es</a:t>
            </a:r>
            <a:endParaRPr lang="en-GB" sz="240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903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wir</a:t>
            </a:r>
            <a:endParaRPr lang="en-GB" sz="240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8536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ihr</a:t>
            </a:r>
            <a:endParaRPr lang="en-GB" sz="240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85360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sie</a:t>
            </a:r>
            <a:endParaRPr lang="en-GB" sz="240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28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Spanish</a:t>
            </a:r>
            <a:endParaRPr lang="en-GB" sz="2400" b="1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732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</a:t>
            </a:r>
            <a:endParaRPr lang="en-GB" sz="240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896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tú</a:t>
            </a:r>
            <a:endParaRPr lang="en-GB" sz="240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8961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él, ella</a:t>
            </a:r>
            <a:endParaRPr lang="en-GB" sz="240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594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nosotros</a:t>
            </a:r>
            <a:endParaRPr lang="en-GB" sz="240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2227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vosotros</a:t>
            </a:r>
            <a:endParaRPr lang="en-GB" sz="240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22269" y="5471286"/>
            <a:ext cx="1783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ellos, ellas</a:t>
            </a:r>
            <a:endParaRPr lang="en-GB" sz="240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730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Dutch</a:t>
            </a:r>
            <a:endParaRPr lang="en-GB" sz="2400" b="1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734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ik</a:t>
            </a:r>
            <a:endParaRPr lang="en-GB" sz="240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898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jij</a:t>
            </a:r>
            <a:endParaRPr lang="en-GB" sz="240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8981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hij, zij, het</a:t>
            </a:r>
            <a:endParaRPr lang="en-GB" sz="240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0614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wij</a:t>
            </a:r>
            <a:endParaRPr lang="en-GB" sz="240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2247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jullie</a:t>
            </a:r>
            <a:endParaRPr lang="en-GB" sz="240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22470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zij</a:t>
            </a:r>
            <a:endParaRPr lang="en-GB" sz="2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43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pronouns of address</a:t>
            </a:r>
            <a:endParaRPr lang="nl-NL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76262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English</a:t>
            </a:r>
            <a:endParaRPr lang="en-GB" sz="2400" b="1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739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</a:t>
            </a:r>
            <a:endParaRPr lang="en-GB" sz="240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068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you</a:t>
            </a:r>
            <a:endParaRPr lang="en-GB" sz="240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068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he, she, it</a:t>
            </a:r>
            <a:endParaRPr lang="en-GB" sz="240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397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we</a:t>
            </a:r>
            <a:endParaRPr lang="en-GB" sz="240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726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you</a:t>
            </a:r>
            <a:endParaRPr lang="en-GB" sz="240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726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they</a:t>
            </a:r>
            <a:endParaRPr lang="en-GB" sz="240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1720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French</a:t>
            </a:r>
            <a:endParaRPr lang="en-GB" sz="2400" b="1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2197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je</a:t>
            </a:r>
            <a:endParaRPr lang="en-GB" sz="240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8526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latin typeface="+mn-lt"/>
              </a:rPr>
              <a:t>t</a:t>
            </a:r>
            <a:r>
              <a:rPr lang="en-GB" sz="2400" smtClean="0">
                <a:latin typeface="+mn-lt"/>
              </a:rPr>
              <a:t>u</a:t>
            </a:r>
            <a:endParaRPr lang="en-GB" sz="240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68526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il, elle</a:t>
            </a:r>
            <a:endParaRPr lang="en-GB" sz="240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4855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nous</a:t>
            </a:r>
            <a:endParaRPr lang="en-GB" sz="240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1184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vous</a:t>
            </a:r>
            <a:endParaRPr lang="en-GB" sz="240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01184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ils/elles</a:t>
            </a:r>
            <a:endParaRPr lang="en-GB" sz="240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89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German</a:t>
            </a:r>
            <a:endParaRPr lang="en-GB" sz="2400" b="1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637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ich</a:t>
            </a:r>
            <a:endParaRPr lang="en-GB" sz="240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270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du</a:t>
            </a:r>
            <a:endParaRPr lang="en-GB" sz="240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270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er, sie, es</a:t>
            </a:r>
            <a:endParaRPr lang="en-GB" sz="240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903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wir</a:t>
            </a:r>
            <a:endParaRPr lang="en-GB" sz="240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8536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ihr</a:t>
            </a:r>
            <a:endParaRPr lang="en-GB" sz="240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85360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sie</a:t>
            </a:r>
            <a:endParaRPr lang="en-GB" sz="240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28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Spanish</a:t>
            </a:r>
            <a:endParaRPr lang="en-GB" sz="2400" b="1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732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</a:t>
            </a:r>
            <a:endParaRPr lang="en-GB" sz="240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896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tú</a:t>
            </a:r>
            <a:endParaRPr lang="en-GB" sz="240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8961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él, ella</a:t>
            </a:r>
            <a:endParaRPr lang="en-GB" sz="240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594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nosotros</a:t>
            </a:r>
            <a:endParaRPr lang="en-GB" sz="240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2227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vosotros</a:t>
            </a:r>
            <a:endParaRPr lang="en-GB" sz="240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22269" y="5471286"/>
            <a:ext cx="1783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ellos, ellas</a:t>
            </a:r>
            <a:endParaRPr lang="en-GB" sz="240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730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Dutch</a:t>
            </a:r>
            <a:endParaRPr lang="en-GB" sz="2400" b="1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734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ik</a:t>
            </a:r>
            <a:endParaRPr lang="en-GB" sz="240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898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jij</a:t>
            </a:r>
            <a:endParaRPr lang="en-GB" sz="240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8981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hij, zij, het</a:t>
            </a:r>
            <a:endParaRPr lang="en-GB" sz="240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0614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wij</a:t>
            </a:r>
            <a:endParaRPr lang="en-GB" sz="240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2247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jullie</a:t>
            </a:r>
            <a:endParaRPr lang="en-GB" sz="240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22470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zij</a:t>
            </a:r>
            <a:endParaRPr lang="en-GB" sz="2400">
              <a:latin typeface="+mn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23591" y="2866557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1975991" y="4790556"/>
            <a:ext cx="1049930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99592" y="2627620"/>
            <a:ext cx="109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informal</a:t>
            </a:r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166295" y="4859868"/>
            <a:ext cx="109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formal</a:t>
            </a:r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3462969" y="2878998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3462969" y="5471286"/>
            <a:ext cx="1049930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8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8C8B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6" grpId="0"/>
      <p:bldP spid="37" grpId="0"/>
      <p:bldP spid="38" grpId="0"/>
      <p:bldP spid="39" grpId="0"/>
      <p:bldP spid="40" grpId="0"/>
      <p:bldP spid="41" grpId="0"/>
      <p:bldP spid="3" grpId="0" animBg="1"/>
      <p:bldP spid="42" grpId="0" animBg="1"/>
      <p:bldP spid="11" grpId="0"/>
      <p:bldP spid="43" grpId="0"/>
      <p:bldP spid="44" grpId="0" animBg="1"/>
      <p:bldP spid="4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pronouns of address</a:t>
            </a:r>
            <a:endParaRPr lang="nl-NL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76262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English</a:t>
            </a:r>
            <a:endParaRPr lang="en-GB" sz="2400" b="1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739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068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you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068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he, she, it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397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we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726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you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726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they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1720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French</a:t>
            </a:r>
            <a:endParaRPr lang="en-GB" sz="2400" b="1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2197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je</a:t>
            </a:r>
            <a:endParaRPr lang="en-GB" sz="240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8526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latin typeface="+mn-lt"/>
              </a:rPr>
              <a:t>t</a:t>
            </a:r>
            <a:r>
              <a:rPr lang="en-GB" sz="2400" smtClean="0">
                <a:latin typeface="+mn-lt"/>
              </a:rPr>
              <a:t>u</a:t>
            </a:r>
            <a:endParaRPr lang="en-GB" sz="240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68526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il, elle</a:t>
            </a:r>
            <a:endParaRPr lang="en-GB" sz="240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4855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nous</a:t>
            </a:r>
            <a:endParaRPr lang="en-GB" sz="240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1184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vous</a:t>
            </a:r>
            <a:endParaRPr lang="en-GB" sz="240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01184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ils/elles</a:t>
            </a:r>
            <a:endParaRPr lang="en-GB" sz="240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89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German</a:t>
            </a:r>
            <a:endParaRPr lang="en-GB" sz="2400" b="1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637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ich</a:t>
            </a:r>
            <a:endParaRPr lang="en-GB" sz="240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270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du</a:t>
            </a:r>
            <a:endParaRPr lang="en-GB" sz="240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270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er, sie, es</a:t>
            </a:r>
            <a:endParaRPr lang="en-GB" sz="240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903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wir</a:t>
            </a:r>
            <a:endParaRPr lang="en-GB" sz="240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8536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ihr</a:t>
            </a:r>
            <a:endParaRPr lang="en-GB" sz="240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85360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sie</a:t>
            </a:r>
            <a:endParaRPr lang="en-GB" sz="240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28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Spanish</a:t>
            </a:r>
            <a:endParaRPr lang="en-GB" sz="2400" b="1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732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</a:t>
            </a:r>
            <a:endParaRPr lang="en-GB" sz="240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896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tú</a:t>
            </a:r>
            <a:endParaRPr lang="en-GB" sz="240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8961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él, ella</a:t>
            </a:r>
            <a:endParaRPr lang="en-GB" sz="240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05941" y="4167973"/>
            <a:ext cx="1800199" cy="1764978"/>
            <a:chOff x="5305941" y="4167973"/>
            <a:chExt cx="1800199" cy="1764978"/>
          </a:xfrm>
        </p:grpSpPr>
        <p:sp>
          <p:nvSpPr>
            <p:cNvPr id="32" name="TextBox 31"/>
            <p:cNvSpPr txBox="1"/>
            <p:nvPr/>
          </p:nvSpPr>
          <p:spPr>
            <a:xfrm>
              <a:off x="5305941" y="4167973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nosotros</a:t>
              </a:r>
              <a:endParaRPr lang="en-GB" sz="2400"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22270" y="4823214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vosotros</a:t>
              </a:r>
              <a:endParaRPr lang="en-GB" sz="2400">
                <a:latin typeface="+mn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22269" y="5471286"/>
              <a:ext cx="17838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ellos, ellas</a:t>
              </a:r>
              <a:endParaRPr lang="en-GB" sz="2400">
                <a:latin typeface="+mn-lt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0730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Dutch</a:t>
            </a:r>
            <a:endParaRPr lang="en-GB" sz="2400" b="1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734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ik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898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jij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8981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hij, zij, het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0614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wij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2247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jullie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22470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zij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23591" y="2866557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1975991" y="4790556"/>
            <a:ext cx="1049930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99592" y="2627620"/>
            <a:ext cx="109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informal</a:t>
            </a:r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166295" y="4859868"/>
            <a:ext cx="109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formal</a:t>
            </a:r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3462969" y="2878998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3462969" y="5471286"/>
            <a:ext cx="1049930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322270" y="4191471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usted</a:t>
            </a:r>
            <a:endParaRPr lang="en-GB" sz="2400">
              <a:latin typeface="+mn-lt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59396" y="2854053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5226740" y="4172160"/>
            <a:ext cx="1616058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7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59259E-6 L 0.00243 0.0787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8" grpId="0"/>
      <p:bldP spid="51" grpId="0" animBg="1"/>
      <p:bldP spid="5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pronouns of address</a:t>
            </a:r>
            <a:endParaRPr lang="nl-NL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76262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English</a:t>
            </a:r>
            <a:endParaRPr lang="en-GB" sz="2400" b="1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739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068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you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068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he, she, it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397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we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726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you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726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they</a:t>
            </a:r>
            <a:endParaRPr lang="en-GB" sz="240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1720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French</a:t>
            </a:r>
            <a:endParaRPr lang="en-GB" sz="2400" b="1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2197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je</a:t>
            </a:r>
            <a:endParaRPr lang="en-GB" sz="240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8526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latin typeface="+mn-lt"/>
              </a:rPr>
              <a:t>t</a:t>
            </a:r>
            <a:r>
              <a:rPr lang="en-GB" sz="2400" smtClean="0">
                <a:latin typeface="+mn-lt"/>
              </a:rPr>
              <a:t>u</a:t>
            </a:r>
            <a:endParaRPr lang="en-GB" sz="240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68526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il, elle</a:t>
            </a:r>
            <a:endParaRPr lang="en-GB" sz="240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4855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nous</a:t>
            </a:r>
            <a:endParaRPr lang="en-GB" sz="240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1184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vous</a:t>
            </a:r>
            <a:endParaRPr lang="en-GB" sz="240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01184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ils/elles</a:t>
            </a:r>
            <a:endParaRPr lang="en-GB" sz="240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89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German</a:t>
            </a:r>
            <a:endParaRPr lang="en-GB" sz="2400" b="1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637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ich</a:t>
            </a:r>
            <a:endParaRPr lang="en-GB" sz="240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270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du</a:t>
            </a:r>
            <a:endParaRPr lang="en-GB" sz="240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270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er, sie, es</a:t>
            </a:r>
            <a:endParaRPr lang="en-GB" sz="240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9031" y="4167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wir</a:t>
            </a:r>
            <a:endParaRPr lang="en-GB" sz="240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85360" y="48232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ihr</a:t>
            </a:r>
            <a:endParaRPr lang="en-GB" sz="240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85360" y="547128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sie</a:t>
            </a:r>
            <a:endParaRPr lang="en-GB" sz="240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28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Spanish</a:t>
            </a:r>
            <a:endParaRPr lang="en-GB" sz="2400" b="1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732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yo</a:t>
            </a:r>
            <a:endParaRPr lang="en-GB" sz="240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896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tú</a:t>
            </a:r>
            <a:endParaRPr lang="en-GB" sz="240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89612" y="3539271"/>
            <a:ext cx="18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él, ella</a:t>
            </a:r>
            <a:endParaRPr lang="en-GB" sz="2400">
              <a:latin typeface="+mn-l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31431" y="4727708"/>
            <a:ext cx="1800199" cy="1764978"/>
            <a:chOff x="5305941" y="4167973"/>
            <a:chExt cx="1800199" cy="1764978"/>
          </a:xfrm>
        </p:grpSpPr>
        <p:sp>
          <p:nvSpPr>
            <p:cNvPr id="32" name="TextBox 31"/>
            <p:cNvSpPr txBox="1"/>
            <p:nvPr/>
          </p:nvSpPr>
          <p:spPr>
            <a:xfrm>
              <a:off x="5305941" y="4167973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nosotros</a:t>
              </a:r>
              <a:endParaRPr lang="en-GB" sz="2400"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22270" y="4823214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vosotros</a:t>
              </a:r>
              <a:endParaRPr lang="en-GB" sz="2400">
                <a:latin typeface="+mn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22269" y="5471286"/>
              <a:ext cx="17838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ellos, ellas</a:t>
              </a:r>
              <a:endParaRPr lang="en-GB" sz="2400">
                <a:latin typeface="+mn-lt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073006" y="17008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+mn-lt"/>
              </a:rPr>
              <a:t>Dutch</a:t>
            </a:r>
            <a:endParaRPr lang="en-GB" sz="2400" b="1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73483" y="22768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ik</a:t>
            </a:r>
            <a:endParaRPr lang="en-GB" sz="240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89812" y="289921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jij</a:t>
            </a:r>
            <a:endParaRPr lang="en-GB" sz="2400">
              <a:latin typeface="+mn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089812" y="3539271"/>
            <a:ext cx="1874676" cy="2393680"/>
            <a:chOff x="7089812" y="3539271"/>
            <a:chExt cx="1874676" cy="2393680"/>
          </a:xfrm>
        </p:grpSpPr>
        <p:sp>
          <p:nvSpPr>
            <p:cNvPr id="38" name="TextBox 37"/>
            <p:cNvSpPr txBox="1"/>
            <p:nvPr/>
          </p:nvSpPr>
          <p:spPr>
            <a:xfrm>
              <a:off x="7089812" y="3539271"/>
              <a:ext cx="18746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hij, zij, het</a:t>
              </a:r>
              <a:endParaRPr lang="en-GB" sz="240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106141" y="4167973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wij</a:t>
              </a:r>
              <a:endParaRPr lang="en-GB" sz="2400"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22470" y="4823214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jullie</a:t>
              </a:r>
              <a:endParaRPr lang="en-GB" sz="240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22470" y="5471286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smtClean="0">
                  <a:latin typeface="+mn-lt"/>
                </a:rPr>
                <a:t>zij</a:t>
              </a:r>
              <a:endParaRPr lang="en-GB" sz="2400">
                <a:latin typeface="+mn-lt"/>
              </a:endParaRPr>
            </a:p>
          </p:txBody>
        </p:sp>
      </p:grpSp>
      <p:sp>
        <p:nvSpPr>
          <p:cNvPr id="3" name="Oval 2"/>
          <p:cNvSpPr/>
          <p:nvPr/>
        </p:nvSpPr>
        <p:spPr>
          <a:xfrm>
            <a:off x="1823591" y="2866557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1975991" y="4790556"/>
            <a:ext cx="1049930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99592" y="2627620"/>
            <a:ext cx="109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informal</a:t>
            </a:r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166295" y="4859868"/>
            <a:ext cx="109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formal</a:t>
            </a:r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3462969" y="2878998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3462969" y="5471286"/>
            <a:ext cx="1049930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322270" y="418734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usted</a:t>
            </a:r>
            <a:endParaRPr lang="en-GB" sz="240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76696" y="649572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ustedes</a:t>
            </a:r>
            <a:endParaRPr lang="en-GB" sz="2400">
              <a:latin typeface="+mn-lt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59396" y="2854053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5226740" y="4172160"/>
            <a:ext cx="1616058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5181199" y="6495726"/>
            <a:ext cx="1616058" cy="46166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111580" y="3541469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+mn-lt"/>
              </a:rPr>
              <a:t>u</a:t>
            </a:r>
            <a:endParaRPr lang="en-GB" sz="2400">
              <a:latin typeface="+mn-lt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6812295" y="2891199"/>
            <a:ext cx="1049930" cy="46166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6854350" y="3512732"/>
            <a:ext cx="1007875" cy="46166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62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0017 0.09051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 animBg="1"/>
      <p:bldP spid="54" grpId="0"/>
      <p:bldP spid="55" grpId="0" animBg="1"/>
      <p:bldP spid="5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WHEN TO USE THESE PRONOUNS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… it’s complicated!</a:t>
            </a:r>
          </a:p>
          <a:p>
            <a:pPr lvl="1" indent="-252000"/>
            <a:r>
              <a:rPr lang="en-GB" altLang="en-US" sz="2800" smtClean="0"/>
              <a:t>e.g. German:</a:t>
            </a:r>
            <a:endParaRPr lang="en-GB" altLang="en-US" sz="2600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1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5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endParaRPr lang="en-GB" altLang="en-US" sz="2600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1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91" y="332656"/>
            <a:ext cx="8119685" cy="6048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80529" y="6577607"/>
            <a:ext cx="91463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7" lvl="1" indent="0">
              <a:buNone/>
            </a:pPr>
            <a:r>
              <a:rPr lang="en-GB" sz="1400"/>
              <a:t>https://htwkbk.files.wordpress.com/2010/01/du-oder-sie-a-simple-visual-guide.pdf</a:t>
            </a:r>
          </a:p>
        </p:txBody>
      </p:sp>
    </p:spTree>
    <p:extLst>
      <p:ext uri="{BB962C8B-B14F-4D97-AF65-F5344CB8AC3E}">
        <p14:creationId xmlns:p14="http://schemas.microsoft.com/office/powerpoint/2010/main" val="412515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435975" cy="1371600"/>
          </a:xfrm>
        </p:spPr>
        <p:txBody>
          <a:bodyPr/>
          <a:lstStyle/>
          <a:p>
            <a:r>
              <a:rPr lang="en-US" altLang="en-US" smtClean="0"/>
              <a:t>transfer of skills between languages</a:t>
            </a:r>
            <a:endParaRPr lang="nl-NL" altLang="en-US" smtClean="0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435975" cy="4373563"/>
          </a:xfrm>
        </p:spPr>
        <p:txBody>
          <a:bodyPr/>
          <a:lstStyle/>
          <a:p>
            <a:pPr lvl="1" indent="-252000"/>
            <a:r>
              <a:rPr lang="en-GB" altLang="en-US" sz="2800" smtClean="0"/>
              <a:t>there are three problems with this assumption:</a:t>
            </a:r>
          </a:p>
          <a:p>
            <a:pPr lvl="2" indent="-252000"/>
            <a:r>
              <a:rPr lang="en-GB" altLang="en-US" sz="2600" smtClean="0"/>
              <a:t>specialised skills do not develop by themselves</a:t>
            </a:r>
          </a:p>
          <a:p>
            <a:pPr lvl="2" indent="-252000"/>
            <a:r>
              <a:rPr lang="en-GB" altLang="en-US" sz="2600" smtClean="0"/>
              <a:t>languages </a:t>
            </a:r>
            <a:r>
              <a:rPr lang="en-GB" altLang="en-US" sz="2600" smtClean="0"/>
              <a:t>change, so </a:t>
            </a:r>
            <a:r>
              <a:rPr lang="en-GB" altLang="en-US" sz="2600" smtClean="0"/>
              <a:t>even </a:t>
            </a:r>
            <a:r>
              <a:rPr lang="en-GB" altLang="en-US" sz="2600" smtClean="0"/>
              <a:t>intact knowledge may no longer be up to </a:t>
            </a:r>
            <a:r>
              <a:rPr lang="en-GB" altLang="en-US" sz="2600" smtClean="0"/>
              <a:t>date</a:t>
            </a:r>
          </a:p>
          <a:p>
            <a:pPr lvl="2" indent="-252000"/>
            <a:r>
              <a:rPr lang="en-GB" altLang="en-US" sz="2600"/>
              <a:t>general skills may erode over time, due to non-use (L1 attrition)</a:t>
            </a:r>
            <a:endParaRPr lang="en-GB" altLang="en-US" sz="2600" smtClean="0"/>
          </a:p>
          <a:p>
            <a:pPr lvl="1"/>
            <a:endParaRPr lang="en-GB" altLang="en-US" sz="2400" smtClean="0">
              <a:solidFill>
                <a:srgbClr val="DDDD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7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WHEN TO USE THESE PRONOUNS</a:t>
            </a:r>
            <a:endParaRPr lang="nl-NL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… it’s complicated!</a:t>
            </a:r>
          </a:p>
          <a:p>
            <a:pPr lvl="1" indent="-252000"/>
            <a:r>
              <a:rPr lang="en-GB" altLang="en-US" sz="2800" smtClean="0"/>
              <a:t>e.g. Dutch: </a:t>
            </a:r>
          </a:p>
          <a:p>
            <a:pPr lvl="2" indent="-252000"/>
            <a:r>
              <a:rPr lang="en-GB" altLang="en-US" sz="2400" smtClean="0"/>
              <a:t>many people use formal pronoun to address grandparents and parents (unthinkable in German, linked to age and background)</a:t>
            </a:r>
          </a:p>
          <a:p>
            <a:pPr lvl="2" indent="-252000"/>
            <a:r>
              <a:rPr lang="en-GB" altLang="en-US" sz="2400" smtClean="0"/>
              <a:t>married couple: he addresses his own parents with formal pronoun, she addresses her in-laws with informal</a:t>
            </a:r>
          </a:p>
          <a:p>
            <a:pPr lvl="1"/>
            <a:r>
              <a:rPr lang="en-GB" altLang="en-US" sz="2800"/>
              <a:t>e.g. </a:t>
            </a:r>
            <a:r>
              <a:rPr lang="en-GB" altLang="en-US" sz="2800" smtClean="0"/>
              <a:t>French: </a:t>
            </a:r>
          </a:p>
          <a:p>
            <a:pPr lvl="2"/>
            <a:r>
              <a:rPr lang="en-GB" altLang="en-US" sz="2600" smtClean="0"/>
              <a:t>Simone de Beauvoir, </a:t>
            </a:r>
            <a:r>
              <a:rPr lang="en-GB" altLang="en-US" sz="2600" i="1" smtClean="0"/>
              <a:t>Les Mandarins</a:t>
            </a:r>
            <a:r>
              <a:rPr lang="en-GB" altLang="en-US" sz="2600" smtClean="0"/>
              <a:t>: husband uses </a:t>
            </a:r>
            <a:r>
              <a:rPr lang="en-GB" altLang="en-US" sz="2600" i="1" smtClean="0"/>
              <a:t>tu</a:t>
            </a:r>
            <a:r>
              <a:rPr lang="en-GB" altLang="en-US" sz="2600" smtClean="0"/>
              <a:t> to wife, she uses </a:t>
            </a:r>
            <a:r>
              <a:rPr lang="en-GB" altLang="en-US" sz="2600" i="1" smtClean="0"/>
              <a:t>vous</a:t>
            </a:r>
            <a:r>
              <a:rPr lang="en-GB" altLang="en-US" sz="2600" smtClean="0"/>
              <a:t> to him</a:t>
            </a:r>
            <a:endParaRPr lang="en-GB" altLang="en-US" sz="260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1400" smtClean="0"/>
          </a:p>
          <a:p>
            <a:pPr marL="274637" lvl="1" indent="0">
              <a:buNone/>
            </a:pPr>
            <a:r>
              <a:rPr lang="en-GB" sz="1400" smtClean="0"/>
              <a:t>https</a:t>
            </a:r>
            <a:r>
              <a:rPr lang="en-GB" sz="1400"/>
              <a:t>://htwkbk.files.wordpress.com/2010/01/du-oder-sie-a-simple-visual-guide.pdf</a:t>
            </a:r>
            <a:endParaRPr lang="en-GB" sz="1400" smtClean="0"/>
          </a:p>
        </p:txBody>
      </p:sp>
    </p:spTree>
    <p:extLst>
      <p:ext uri="{BB962C8B-B14F-4D97-AF65-F5344CB8AC3E}">
        <p14:creationId xmlns:p14="http://schemas.microsoft.com/office/powerpoint/2010/main" val="22906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WHEN TO USE THESE PRONOUNS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/>
            <a:r>
              <a:rPr lang="en-GB" sz="2800" smtClean="0"/>
              <a:t>can be difficult even for monolinguals</a:t>
            </a:r>
          </a:p>
          <a:p>
            <a:pPr lvl="1"/>
            <a:r>
              <a:rPr lang="en-GB" sz="2800" smtClean="0"/>
              <a:t>tricky for attriters for three reasons:</a:t>
            </a:r>
          </a:p>
          <a:p>
            <a:pPr lvl="2"/>
            <a:r>
              <a:rPr lang="en-GB" sz="2600" smtClean="0"/>
              <a:t>we have changed (we are older than when we left, may have different social position)</a:t>
            </a:r>
          </a:p>
          <a:p>
            <a:pPr lvl="2"/>
            <a:r>
              <a:rPr lang="en-GB" sz="2600" smtClean="0"/>
              <a:t>our language has changed (we are used to the conventions of our second language)</a:t>
            </a:r>
          </a:p>
          <a:p>
            <a:pPr lvl="2"/>
            <a:r>
              <a:rPr lang="en-GB" sz="2600" smtClean="0"/>
              <a:t>the language of our home country has changed (many languages have trend towards more use of informal)</a:t>
            </a:r>
          </a:p>
          <a:p>
            <a:pPr lvl="1"/>
            <a:r>
              <a:rPr lang="en-GB" sz="2800" smtClean="0"/>
              <a:t>however, getting it wrong can be disastrous!</a:t>
            </a:r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2400" smtClean="0"/>
          </a:p>
          <a:p>
            <a:pPr lvl="1"/>
            <a:endParaRPr lang="en-GB" sz="2400"/>
          </a:p>
          <a:p>
            <a:pPr lvl="1"/>
            <a:endParaRPr lang="en-GB" sz="1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9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EVEN more subtle aspects of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politeness isn’t just a matter of pronouns, of course:</a:t>
            </a:r>
          </a:p>
          <a:p>
            <a:pPr marL="891000" lvl="2" indent="0">
              <a:buNone/>
            </a:pPr>
            <a:r>
              <a:rPr lang="en-GB" altLang="en-US" sz="2400"/>
              <a:t>“I can only fall silent because thirty seconds into the conversation, I have already failed at an important task: while I was bowing and saying hello, I was supposed to have been calculating the other person’s age, rank, and position in order to determine how polite I should be for the rest of the conversation</a:t>
            </a:r>
            <a:r>
              <a:rPr lang="en-GB" altLang="en-US" sz="2400" smtClean="0"/>
              <a:t>.”</a:t>
            </a:r>
            <a:br>
              <a:rPr lang="en-GB" altLang="en-US" sz="2400" smtClean="0"/>
            </a:br>
            <a:r>
              <a:rPr lang="en-GB" altLang="en-US" sz="2400" smtClean="0"/>
              <a:t>(</a:t>
            </a:r>
            <a:r>
              <a:rPr lang="en-CA"/>
              <a:t>Mori, K. 1997. </a:t>
            </a:r>
            <a:r>
              <a:rPr lang="en-CA" i="1"/>
              <a:t>Polite Lies: On being a woman caught between two cultures</a:t>
            </a:r>
            <a:r>
              <a:rPr lang="en-CA"/>
              <a:t>. New York: Henry Holt</a:t>
            </a:r>
            <a:r>
              <a:rPr lang="en-CA" smtClean="0"/>
              <a:t>.)</a:t>
            </a:r>
            <a:endParaRPr lang="en-GB"/>
          </a:p>
          <a:p>
            <a:pPr marL="891000" lvl="2" indent="0">
              <a:buNone/>
            </a:pPr>
            <a:endParaRPr lang="en-GB" altLang="en-US" sz="2400"/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8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STILL more subtle aspects of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we use language to establish relationships and demarcate our roles in these relationships</a:t>
            </a:r>
          </a:p>
          <a:p>
            <a:pPr lvl="1" indent="-252000"/>
            <a:r>
              <a:rPr lang="en-GB" sz="2800" smtClean="0"/>
              <a:t>choice of style, body language etc. vary depending on which role we are in</a:t>
            </a:r>
          </a:p>
          <a:p>
            <a:pPr lvl="1" indent="-252000"/>
            <a:r>
              <a:rPr lang="en-GB" sz="2800" smtClean="0"/>
              <a:t>we learn how to project a professional persona due to experience (most of us have never been taught this)</a:t>
            </a:r>
          </a:p>
          <a:p>
            <a:pPr lvl="1" indent="-252000"/>
            <a:r>
              <a:rPr lang="en-GB" sz="2800" smtClean="0"/>
              <a:t>it is a dangerous fallacy to assume such knowledge translates between languages!</a:t>
            </a:r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1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MORE STILL more subtle aspects of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styles and conventions of (professional) interaction vary between languages:</a:t>
            </a:r>
          </a:p>
          <a:p>
            <a:pPr lvl="2" indent="-252000"/>
            <a:r>
              <a:rPr lang="en-GB" sz="2600" smtClean="0"/>
              <a:t>body space/distance</a:t>
            </a:r>
          </a:p>
          <a:p>
            <a:pPr lvl="2" indent="-252000"/>
            <a:r>
              <a:rPr lang="en-GB" sz="2600" smtClean="0"/>
              <a:t>how to make a polite request</a:t>
            </a:r>
          </a:p>
          <a:p>
            <a:pPr lvl="2" indent="-252000"/>
            <a:r>
              <a:rPr lang="en-GB" sz="2600" smtClean="0"/>
              <a:t>how to offer to do something</a:t>
            </a:r>
          </a:p>
          <a:p>
            <a:pPr lvl="2" indent="-252000"/>
            <a:r>
              <a:rPr lang="en-GB" sz="2600" smtClean="0"/>
              <a:t>…</a:t>
            </a:r>
          </a:p>
          <a:p>
            <a:pPr lvl="1" indent="-252000"/>
            <a:r>
              <a:rPr lang="en-GB" sz="2800" smtClean="0"/>
              <a:t>the way this is done in one language can appear rude, pushy, overly ingratiating, … in another</a:t>
            </a:r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1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SO, what should we do...?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not this!</a:t>
            </a:r>
          </a:p>
          <a:p>
            <a:pPr lvl="1" indent="-252000"/>
            <a:endParaRPr lang="en-GB" sz="2800" smtClean="0"/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5" y="2348880"/>
            <a:ext cx="7925764" cy="44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6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SO, what should we do...?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not this!</a:t>
            </a:r>
          </a:p>
          <a:p>
            <a:pPr lvl="1" indent="-252000"/>
            <a:r>
              <a:rPr lang="en-GB" sz="2800" smtClean="0"/>
              <a:t>nor this!</a:t>
            </a:r>
          </a:p>
          <a:p>
            <a:pPr lvl="1" indent="-252000"/>
            <a:endParaRPr lang="en-GB" sz="2800" smtClean="0"/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90"/>
          <a:stretch/>
        </p:blipFill>
        <p:spPr>
          <a:xfrm>
            <a:off x="35496" y="4560095"/>
            <a:ext cx="8777829" cy="16052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"/>
          <a:stretch/>
        </p:blipFill>
        <p:spPr>
          <a:xfrm>
            <a:off x="17911" y="2755513"/>
            <a:ext cx="8946577" cy="16145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SO, what should we do...?</a:t>
            </a:r>
            <a:endParaRPr lang="nl-NL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become aware of what is going on</a:t>
            </a:r>
          </a:p>
          <a:p>
            <a:pPr lvl="1" indent="-252000"/>
            <a:r>
              <a:rPr lang="en-GB" sz="2800" smtClean="0"/>
              <a:t>if you have to write an important letter, ask someone to read it</a:t>
            </a:r>
          </a:p>
          <a:p>
            <a:pPr lvl="1" indent="-252000"/>
            <a:r>
              <a:rPr lang="en-GB" sz="2800" smtClean="0"/>
              <a:t>if you have to speak your native language in an important setting (e.g. job interview)</a:t>
            </a:r>
          </a:p>
          <a:p>
            <a:pPr lvl="2" indent="-252000"/>
            <a:r>
              <a:rPr lang="en-GB" sz="2600" smtClean="0"/>
              <a:t>rehearse the situation</a:t>
            </a:r>
          </a:p>
          <a:p>
            <a:pPr lvl="2" indent="-252000"/>
            <a:r>
              <a:rPr lang="en-GB" sz="2600" smtClean="0"/>
              <a:t>if possible, immerse yourself in the language for a few days beforehand</a:t>
            </a:r>
          </a:p>
          <a:p>
            <a:pPr lvl="1" indent="-252000"/>
            <a:r>
              <a:rPr lang="en-GB" sz="2800" smtClean="0"/>
              <a:t>don’t be afraid to say if you cannot remember a word or are unsure what it means</a:t>
            </a:r>
            <a:endParaRPr lang="en-GB" sz="2800"/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392824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SO, what should we do...?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… and if people still don’t believe you, send them here:</a:t>
            </a:r>
          </a:p>
          <a:p>
            <a:pPr marL="891000" lvl="2" indent="0">
              <a:buNone/>
            </a:pPr>
            <a:r>
              <a:rPr lang="en-GB" sz="2600" smtClean="0"/>
              <a:t>https:/languageattrition.org</a:t>
            </a:r>
          </a:p>
          <a:p>
            <a:pPr marL="891000" lvl="2" indent="0">
              <a:buNone/>
            </a:pPr>
            <a:r>
              <a:rPr lang="en-GB" sz="2600" smtClean="0"/>
              <a:t>www.facebook.com/languageattrition</a:t>
            </a:r>
            <a:endParaRPr lang="en-GB" sz="2600"/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lvl="1" indent="-252000"/>
            <a:r>
              <a:rPr lang="en-GB" sz="2800" smtClean="0"/>
              <a:t>many people believe that attrition does not exist but is an affectation</a:t>
            </a:r>
          </a:p>
          <a:p>
            <a:pPr lvl="1" indent="-252000"/>
            <a:r>
              <a:rPr lang="en-GB" sz="2800" smtClean="0"/>
              <a:t>people who are publicly seen to have experienced L1 attrition are usually mocked and/or insulted on social media</a:t>
            </a:r>
          </a:p>
          <a:p>
            <a:pPr lvl="1" indent="-252000"/>
            <a:endParaRPr lang="en-GB" sz="2800" smtClean="0"/>
          </a:p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2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52596"/>
            <a:ext cx="5934075" cy="23812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9593" y="1844824"/>
            <a:ext cx="3162300" cy="1247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4248" y="373063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20.1.2018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9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46" y="2060848"/>
            <a:ext cx="8777829" cy="304536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71600" y="2224229"/>
            <a:ext cx="1008112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547664" y="3900520"/>
            <a:ext cx="1130986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987824" y="3899666"/>
            <a:ext cx="1044999" cy="198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755576" y="3645024"/>
            <a:ext cx="8137599" cy="14611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24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132856"/>
            <a:ext cx="8877987" cy="2282911"/>
          </a:xfrm>
          <a:prstGeom prst="rect">
            <a:avLst/>
          </a:prstGeom>
        </p:spPr>
      </p:pic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45408" y="2311619"/>
            <a:ext cx="1782376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971857" y="2328389"/>
            <a:ext cx="1459463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66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9593" y="1771421"/>
            <a:ext cx="3162300" cy="1247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4248" y="36572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3.4.2018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3007196"/>
            <a:ext cx="6162675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152400"/>
            <a:ext cx="8435975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en-US" smtClean="0"/>
              <a:t>ATTITUDES TO ATTRITION</a:t>
            </a:r>
            <a:endParaRPr lang="nl-NL" altLang="en-US"/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252000" y="1752600"/>
            <a:ext cx="8713787" cy="5105400"/>
          </a:xfrm>
        </p:spPr>
        <p:txBody>
          <a:bodyPr/>
          <a:lstStyle/>
          <a:p>
            <a:pPr marL="205200" lvl="1" indent="0">
              <a:buNone/>
            </a:pPr>
            <a:endParaRPr lang="en-GB" altLang="en-US" sz="2600" i="1" smtClean="0"/>
          </a:p>
          <a:p>
            <a:pPr lvl="1"/>
            <a:endParaRPr lang="en-GB" sz="2800" smtClean="0"/>
          </a:p>
          <a:p>
            <a:pPr marL="274637" lvl="1" indent="0">
              <a:buNone/>
            </a:pP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" y="6237115"/>
            <a:ext cx="2047875" cy="619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"/>
          <a:stretch/>
        </p:blipFill>
        <p:spPr>
          <a:xfrm>
            <a:off x="17911" y="2132856"/>
            <a:ext cx="8946577" cy="16145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71600" y="2518311"/>
            <a:ext cx="115200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26316</TotalTime>
  <Words>1528</Words>
  <Application>Microsoft Office PowerPoint</Application>
  <PresentationFormat>On-screen Show (4:3)</PresentationFormat>
  <Paragraphs>426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Arial Unicode MS</vt:lpstr>
      <vt:lpstr>Calibri</vt:lpstr>
      <vt:lpstr>Lucida Sans Unicode</vt:lpstr>
      <vt:lpstr>Wingdings</vt:lpstr>
      <vt:lpstr>Essential</vt:lpstr>
      <vt:lpstr>First language attrition  and professional re-immersion</vt:lpstr>
      <vt:lpstr>transfer of skills between languages</vt:lpstr>
      <vt:lpstr>transfer of skills between languages</vt:lpstr>
      <vt:lpstr>ATTITUDES TO ATTRITION</vt:lpstr>
      <vt:lpstr>ATTITUDES TO ATTRITION</vt:lpstr>
      <vt:lpstr>ATTITUDES TO ATTRITION</vt:lpstr>
      <vt:lpstr>ATTITUDES TO ATTRITION</vt:lpstr>
      <vt:lpstr>ATTITUDES TO ATTRITION</vt:lpstr>
      <vt:lpstr>ATTITUDES TO ATTRITION</vt:lpstr>
      <vt:lpstr>ATTITUDES TO ATTRITION</vt:lpstr>
      <vt:lpstr>ATTITUDES TO ATTRITION</vt:lpstr>
      <vt:lpstr>ATTITUDES TO ATTRITION</vt:lpstr>
      <vt:lpstr>ATTITUDES TO ATTRITION</vt:lpstr>
      <vt:lpstr>ATTITUDES TO ATTRITION</vt:lpstr>
      <vt:lpstr>ATTITUDES TO ATTRITION</vt:lpstr>
      <vt:lpstr>WHAT TO EXPECT WHEN YOU’RE ATTRITING</vt:lpstr>
      <vt:lpstr>WHY IS THIS A PROBLEM?</vt:lpstr>
      <vt:lpstr>fluency and hesitation</vt:lpstr>
      <vt:lpstr>vocabulary</vt:lpstr>
      <vt:lpstr>grammar</vt:lpstr>
      <vt:lpstr>grammar</vt:lpstr>
      <vt:lpstr>WEIRD THINGS MIGRANTS SAY</vt:lpstr>
      <vt:lpstr>more subtle aspects of ATTRITION</vt:lpstr>
      <vt:lpstr>pronouns of address</vt:lpstr>
      <vt:lpstr>pronouns of address</vt:lpstr>
      <vt:lpstr>pronouns of address</vt:lpstr>
      <vt:lpstr>pronouns of address</vt:lpstr>
      <vt:lpstr>WHEN TO USE THESE PRONOUNS</vt:lpstr>
      <vt:lpstr>PowerPoint Presentation</vt:lpstr>
      <vt:lpstr>WHEN TO USE THESE PRONOUNS</vt:lpstr>
      <vt:lpstr>WHEN TO USE THESE PRONOUNS</vt:lpstr>
      <vt:lpstr>EVEN more subtle aspects of ATTRITION</vt:lpstr>
      <vt:lpstr>STILL more subtle aspects of ATTRITION</vt:lpstr>
      <vt:lpstr>MORE STILL more subtle aspects of ATTRITION</vt:lpstr>
      <vt:lpstr>SO, what should we do...?</vt:lpstr>
      <vt:lpstr>SO, what should we do...?</vt:lpstr>
      <vt:lpstr>SO, what should we do...?</vt:lpstr>
      <vt:lpstr>SO, what should we do...?</vt:lpstr>
    </vt:vector>
  </TitlesOfParts>
  <Company>University of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GRAMMATICAL GENDER PROCESSING IN SECOND LANGUAGE LEARNERS OF German</dc:title>
  <dc:creator>N. Meulman</dc:creator>
  <cp:lastModifiedBy>Schmid, Monika S</cp:lastModifiedBy>
  <cp:revision>722</cp:revision>
  <cp:lastPrinted>2018-11-08T18:03:07Z</cp:lastPrinted>
  <dcterms:created xsi:type="dcterms:W3CDTF">2012-11-06T13:45:43Z</dcterms:created>
  <dcterms:modified xsi:type="dcterms:W3CDTF">2019-11-12T08:22:39Z</dcterms:modified>
</cp:coreProperties>
</file>