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4" r:id="rId9"/>
    <p:sldId id="265" r:id="rId10"/>
    <p:sldId id="266" r:id="rId11"/>
    <p:sldId id="268" r:id="rId12"/>
    <p:sldId id="267" r:id="rId13"/>
    <p:sldId id="273" r:id="rId14"/>
    <p:sldId id="262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8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0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9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9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7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1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1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9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3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3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8D7C2-4080-1C4B-9DB5-25031132B7BF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CBD1D-8E1E-4D4D-85D1-854F36ADD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745" y="1571284"/>
            <a:ext cx="8869042" cy="2173609"/>
          </a:xfrm>
        </p:spPr>
        <p:txBody>
          <a:bodyPr>
            <a:normAutofit/>
          </a:bodyPr>
          <a:lstStyle/>
          <a:p>
            <a:r>
              <a:rPr lang="en-US" dirty="0" smtClean="0"/>
              <a:t>Multilingual Language Use and</a:t>
            </a:r>
            <a:br>
              <a:rPr lang="en-US" dirty="0" smtClean="0"/>
            </a:br>
            <a:r>
              <a:rPr lang="en-US" dirty="0" smtClean="0"/>
              <a:t>Ideology of One Language at a Time:</a:t>
            </a:r>
            <a:br>
              <a:rPr lang="en-US" dirty="0" smtClean="0"/>
            </a:br>
            <a:r>
              <a:rPr lang="en-US" dirty="0" smtClean="0"/>
              <a:t>Language Issues in Higher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7460" y="4203185"/>
            <a:ext cx="7410740" cy="2304550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en-US" sz="3300" dirty="0" smtClean="0"/>
              <a:t>Kerttu Rozenvalde</a:t>
            </a:r>
          </a:p>
          <a:p>
            <a:pPr algn="r"/>
            <a:endParaRPr lang="en-US" dirty="0" smtClean="0"/>
          </a:p>
          <a:p>
            <a:pPr algn="r"/>
            <a:r>
              <a:rPr lang="en-US" sz="2800" dirty="0" smtClean="0"/>
              <a:t>Shared Language: Integration through Multilingualism</a:t>
            </a:r>
          </a:p>
          <a:p>
            <a:pPr algn="r"/>
            <a:r>
              <a:rPr lang="en-US" sz="2800" dirty="0" smtClean="0"/>
              <a:t>14 November 2019</a:t>
            </a:r>
          </a:p>
          <a:p>
            <a:pPr algn="r"/>
            <a:r>
              <a:rPr lang="en-US" sz="2800" dirty="0" smtClean="0"/>
              <a:t>Tallinn</a:t>
            </a:r>
          </a:p>
          <a:p>
            <a:pPr algn="r"/>
            <a:endParaRPr lang="en-US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77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4924"/>
            <a:ext cx="8229600" cy="877300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Language at a Time: Example E</a:t>
            </a:r>
            <a:b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 smtClean="0"/>
              <a:t>Respondent – physics, BA </a:t>
            </a:r>
            <a:br>
              <a:rPr lang="en-US" sz="3100" dirty="0" smtClean="0"/>
            </a:br>
            <a:r>
              <a:rPr lang="en-US" sz="3100" dirty="0" smtClean="0"/>
              <a:t>(Estonian, English, German, Russian)</a:t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2225"/>
            <a:ext cx="8229600" cy="5054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dirty="0" smtClean="0"/>
          </a:p>
          <a:p>
            <a:pPr marL="0" indent="0" algn="just">
              <a:buNone/>
            </a:pPr>
            <a:r>
              <a:rPr lang="en-US" i="1" dirty="0" smtClean="0"/>
              <a:t>When </a:t>
            </a:r>
            <a:r>
              <a:rPr lang="en-US" i="1" dirty="0"/>
              <a:t>I go up to the lecturer with a question I ask in </a:t>
            </a:r>
            <a:r>
              <a:rPr lang="en-US" b="1" i="1" dirty="0"/>
              <a:t>Estonian</a:t>
            </a:r>
            <a:r>
              <a:rPr lang="en-US" i="1" dirty="0"/>
              <a:t>. It happens in a way that I use </a:t>
            </a:r>
            <a:r>
              <a:rPr lang="en-US" b="1" i="1" dirty="0"/>
              <a:t>English</a:t>
            </a:r>
            <a:r>
              <a:rPr lang="en-US" i="1" dirty="0"/>
              <a:t> terminology that I know but my sentences are in </a:t>
            </a:r>
            <a:r>
              <a:rPr lang="en-US" b="1" i="1" dirty="0"/>
              <a:t>Estonian</a:t>
            </a:r>
            <a:r>
              <a:rPr lang="en-US" i="1" dirty="0"/>
              <a:t>, so this is like a mixed language of </a:t>
            </a:r>
            <a:r>
              <a:rPr lang="en-US" b="1" i="1" dirty="0"/>
              <a:t>Estonian</a:t>
            </a:r>
            <a:r>
              <a:rPr lang="en-US" i="1" dirty="0"/>
              <a:t> and </a:t>
            </a:r>
            <a:r>
              <a:rPr lang="en-US" b="1" i="1" dirty="0"/>
              <a:t>English</a:t>
            </a:r>
            <a:r>
              <a:rPr lang="en-US" i="1" dirty="0"/>
              <a:t>. By accident, I’ve started speaking in </a:t>
            </a:r>
            <a:r>
              <a:rPr lang="en-US" b="1" i="1" dirty="0"/>
              <a:t>English</a:t>
            </a:r>
            <a:r>
              <a:rPr lang="en-US" i="1" dirty="0"/>
              <a:t> but then it just feels weird to speak that way.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529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4924"/>
            <a:ext cx="8229600" cy="877300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Language at a Time: Example E</a:t>
            </a:r>
            <a:b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 smtClean="0"/>
              <a:t>Respondent – physics, BA </a:t>
            </a:r>
            <a:br>
              <a:rPr lang="en-US" sz="3100" dirty="0" smtClean="0"/>
            </a:br>
            <a:r>
              <a:rPr lang="en-US" sz="3100" dirty="0" smtClean="0"/>
              <a:t>(Estonian, English, German, Russian)</a:t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2225"/>
            <a:ext cx="8229600" cy="5054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dirty="0" smtClean="0"/>
          </a:p>
          <a:p>
            <a:pPr marL="0" indent="0" algn="just">
              <a:buNone/>
            </a:pPr>
            <a:r>
              <a:rPr lang="en-US" i="1" dirty="0"/>
              <a:t>It’s difficult to move between </a:t>
            </a:r>
            <a:r>
              <a:rPr lang="en-US" b="1" i="1" dirty="0"/>
              <a:t>Estonian</a:t>
            </a:r>
            <a:r>
              <a:rPr lang="en-US" i="1" dirty="0"/>
              <a:t> and </a:t>
            </a:r>
            <a:r>
              <a:rPr lang="en-US" b="1" i="1" dirty="0"/>
              <a:t>English</a:t>
            </a:r>
            <a:r>
              <a:rPr lang="en-US" i="1" dirty="0"/>
              <a:t>, and I get puzzled, so it’s easier to speak </a:t>
            </a:r>
            <a:r>
              <a:rPr lang="en-US" i="1" u="sng" dirty="0"/>
              <a:t>one language</a:t>
            </a:r>
            <a:r>
              <a:rPr lang="en-US" i="1" dirty="0"/>
              <a:t> only.</a:t>
            </a:r>
            <a:r>
              <a:rPr lang="en-US" dirty="0" smtClean="0">
                <a:effectLst/>
              </a:rPr>
              <a:t> </a:t>
            </a:r>
          </a:p>
          <a:p>
            <a:pPr marL="0" indent="0" algn="just">
              <a:buNone/>
            </a:pPr>
            <a:r>
              <a:rPr lang="en-US" dirty="0" smtClean="0"/>
              <a:t>/</a:t>
            </a:r>
            <a:r>
              <a:rPr lang="mr-IN" dirty="0" smtClean="0"/>
              <a:t>…</a:t>
            </a:r>
            <a:r>
              <a:rPr lang="et-EE" dirty="0" smtClean="0"/>
              <a:t>/</a:t>
            </a:r>
            <a:endParaRPr lang="en-US" dirty="0"/>
          </a:p>
          <a:p>
            <a:pPr marL="0" indent="0" algn="just">
              <a:buNone/>
            </a:pPr>
            <a:r>
              <a:rPr lang="en-US" i="1" dirty="0"/>
              <a:t>I could continue studying in </a:t>
            </a:r>
            <a:r>
              <a:rPr lang="en-US" b="1" i="1" dirty="0"/>
              <a:t>English</a:t>
            </a:r>
            <a:r>
              <a:rPr lang="en-US" i="1" dirty="0"/>
              <a:t> … if I’d dare I’d study in </a:t>
            </a:r>
            <a:r>
              <a:rPr lang="en-US" b="1" i="1" dirty="0"/>
              <a:t>Russian</a:t>
            </a:r>
            <a:r>
              <a:rPr lang="en-US" i="1" dirty="0"/>
              <a:t>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4966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4924"/>
            <a:ext cx="8229600" cy="877300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Language at a Time: Example F</a:t>
            </a:r>
            <a:b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 smtClean="0"/>
              <a:t>Respondent – chemistry, BA </a:t>
            </a:r>
            <a:br>
              <a:rPr lang="en-US" sz="3100" dirty="0" smtClean="0"/>
            </a:br>
            <a:r>
              <a:rPr lang="en-US" sz="3100" dirty="0" smtClean="0"/>
              <a:t>(Estonian, English, German, Russian)</a:t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4327"/>
            <a:ext cx="8229600" cy="46221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i="1" dirty="0"/>
              <a:t>I’d find it easier if all my studies had been in </a:t>
            </a:r>
            <a:r>
              <a:rPr lang="en-US" b="1" i="1" dirty="0"/>
              <a:t>English</a:t>
            </a:r>
            <a:r>
              <a:rPr lang="en-US" i="1" dirty="0"/>
              <a:t> from scratch. If you’ll continue doing what you’re doing, it’s good to practice doing it in </a:t>
            </a:r>
            <a:r>
              <a:rPr lang="en-US" b="1" i="1" dirty="0"/>
              <a:t>English</a:t>
            </a:r>
            <a:r>
              <a:rPr lang="en-US" i="1" dirty="0"/>
              <a:t> from scratch. But at the same time, the beginning is the most difficult part, so I find that at the beginning the studies could take place in </a:t>
            </a:r>
            <a:r>
              <a:rPr lang="en-US" b="1" i="1" dirty="0"/>
              <a:t>mother tongue</a:t>
            </a:r>
            <a:r>
              <a:rPr lang="en-US" i="1" dirty="0"/>
              <a:t>. Then you understand, and nothing gets lost in translation. So I don’t know which way is better.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4177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/>
              <a:t>“Even bilinguals who code-switch themselves sometimes believe that code-switching is an identification of laziness and poor linguistic proficiency.” (</a:t>
            </a:r>
            <a:r>
              <a:rPr lang="en-US" dirty="0" err="1" smtClean="0"/>
              <a:t>Dewaele</a:t>
            </a:r>
            <a:r>
              <a:rPr lang="en-US" dirty="0" smtClean="0"/>
              <a:t> &amp; Li Wei 2014: 237)</a:t>
            </a:r>
          </a:p>
        </p:txBody>
      </p:sp>
    </p:spTree>
    <p:extLst>
      <p:ext uri="{BB962C8B-B14F-4D97-AF65-F5344CB8AC3E}">
        <p14:creationId xmlns:p14="http://schemas.microsoft.com/office/powerpoint/2010/main" val="290478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0287"/>
            <a:ext cx="8229600" cy="114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966" y="1641943"/>
            <a:ext cx="7739176" cy="3850385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“Language </a:t>
            </a:r>
            <a:r>
              <a:rPr lang="en-US" dirty="0"/>
              <a:t>practices, beliefs and management are not </a:t>
            </a:r>
            <a:r>
              <a:rPr lang="en-US" dirty="0" smtClean="0"/>
              <a:t>necessarily </a:t>
            </a:r>
            <a:r>
              <a:rPr lang="en-US" dirty="0"/>
              <a:t>congruent. Each may reveal a different language policy. </a:t>
            </a:r>
            <a:r>
              <a:rPr lang="en-US" dirty="0" smtClean="0"/>
              <a:t>/</a:t>
            </a:r>
            <a:r>
              <a:rPr lang="mr-IN" dirty="0" smtClean="0"/>
              <a:t>…</a:t>
            </a:r>
            <a:r>
              <a:rPr lang="et-EE" dirty="0" smtClean="0"/>
              <a:t>/ </a:t>
            </a:r>
            <a:r>
              <a:rPr lang="en-US" dirty="0"/>
              <a:t>Language management remains a dream until it is implemented, and its potential for implementation depends in large measure on its congruity with the practices and ideology of the community</a:t>
            </a:r>
            <a:r>
              <a:rPr lang="en-US" dirty="0" smtClean="0"/>
              <a:t>.” (</a:t>
            </a:r>
            <a:r>
              <a:rPr lang="en-US" dirty="0" err="1" smtClean="0"/>
              <a:t>Spolsky</a:t>
            </a:r>
            <a:r>
              <a:rPr lang="en-US" dirty="0" smtClean="0"/>
              <a:t> 2004: 217</a:t>
            </a:r>
            <a:r>
              <a:rPr lang="mr-IN" dirty="0" smtClean="0"/>
              <a:t>–</a:t>
            </a:r>
            <a:r>
              <a:rPr lang="en-US" dirty="0" smtClean="0"/>
              <a:t>218)</a:t>
            </a:r>
          </a:p>
        </p:txBody>
      </p:sp>
    </p:spTree>
    <p:extLst>
      <p:ext uri="{BB962C8B-B14F-4D97-AF65-F5344CB8AC3E}">
        <p14:creationId xmlns:p14="http://schemas.microsoft.com/office/powerpoint/2010/main" val="2332909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Whether and how to bring language management efforts closer to language practices on the ground?</a:t>
            </a:r>
          </a:p>
          <a:p>
            <a:pPr algn="just"/>
            <a:r>
              <a:rPr lang="en-US" dirty="0" smtClean="0"/>
              <a:t>What would happen if language policy makers legitimated more </a:t>
            </a:r>
            <a:r>
              <a:rPr lang="en-US" dirty="0" err="1" smtClean="0"/>
              <a:t>translanguaging</a:t>
            </a:r>
            <a:r>
              <a:rPr lang="en-US" dirty="0" smtClean="0"/>
              <a:t> practices?</a:t>
            </a:r>
          </a:p>
          <a:p>
            <a:pPr algn="just"/>
            <a:r>
              <a:rPr lang="en-US" dirty="0" smtClean="0"/>
              <a:t>Would legitimating </a:t>
            </a:r>
            <a:r>
              <a:rPr lang="en-US" dirty="0" err="1" smtClean="0"/>
              <a:t>translanguaging</a:t>
            </a:r>
            <a:r>
              <a:rPr lang="en-US" dirty="0" smtClean="0"/>
              <a:t> practices be useful for Estonian, or the other way around, would it have a detrimental effect on the language?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44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T</a:t>
            </a:r>
            <a:r>
              <a:rPr lang="en-US" dirty="0" err="1" smtClean="0"/>
              <a:t>ranslanguaging</a:t>
            </a:r>
            <a:r>
              <a:rPr lang="en-US" dirty="0" smtClean="0"/>
              <a:t> as a prestige planning mechanism (Carroll 2017)</a:t>
            </a:r>
          </a:p>
          <a:p>
            <a:pPr algn="just"/>
            <a:r>
              <a:rPr lang="en-US" dirty="0" smtClean="0"/>
              <a:t>“</a:t>
            </a:r>
            <a:r>
              <a:rPr lang="en-US" dirty="0" err="1" smtClean="0"/>
              <a:t>Translanguaging</a:t>
            </a:r>
            <a:r>
              <a:rPr lang="en-US" dirty="0" smtClean="0"/>
              <a:t> has been always a characteristics of bilingual and multilingual speakers /</a:t>
            </a:r>
            <a:r>
              <a:rPr lang="mr-IN" dirty="0" smtClean="0"/>
              <a:t>…</a:t>
            </a:r>
            <a:r>
              <a:rPr lang="et-EE" dirty="0" smtClean="0"/>
              <a:t>/. We argue that translanguaging could be sustainable for regional minority languages if some principles are applied.” (Cenoz &amp; Gorter 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142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algn="just"/>
            <a:r>
              <a:rPr lang="en-US" sz="1400" dirty="0" err="1" smtClean="0">
                <a:latin typeface="Times Bold"/>
                <a:cs typeface="Times Bold"/>
              </a:rPr>
              <a:t>Canagarajah</a:t>
            </a:r>
            <a:r>
              <a:rPr lang="en-US" sz="1400" dirty="0" smtClean="0">
                <a:latin typeface="Times Bold"/>
                <a:cs typeface="Times Bold"/>
              </a:rPr>
              <a:t>, Suresh. 2014. </a:t>
            </a:r>
            <a:r>
              <a:rPr lang="en-US" sz="1400" i="1" dirty="0" err="1" smtClean="0">
                <a:latin typeface="Times Bold"/>
                <a:cs typeface="Times Bold"/>
              </a:rPr>
              <a:t>Translingual</a:t>
            </a:r>
            <a:r>
              <a:rPr lang="en-US" sz="1400" i="1" dirty="0" smtClean="0">
                <a:latin typeface="Times Bold"/>
                <a:cs typeface="Times Bold"/>
              </a:rPr>
              <a:t> Practice: Global </a:t>
            </a:r>
            <a:r>
              <a:rPr lang="en-US" sz="1400" i="1" dirty="0" err="1" smtClean="0">
                <a:latin typeface="Times Bold"/>
                <a:cs typeface="Times Bold"/>
              </a:rPr>
              <a:t>Englishes</a:t>
            </a:r>
            <a:r>
              <a:rPr lang="en-US" sz="1400" i="1" dirty="0" smtClean="0">
                <a:latin typeface="Times Bold"/>
                <a:cs typeface="Times Bold"/>
              </a:rPr>
              <a:t> and Cosmopolitan Relations</a:t>
            </a:r>
            <a:r>
              <a:rPr lang="en-US" sz="1400" dirty="0" smtClean="0">
                <a:latin typeface="Times Bold"/>
                <a:cs typeface="Times Bold"/>
              </a:rPr>
              <a:t>. New York: </a:t>
            </a:r>
            <a:r>
              <a:rPr lang="en-US" sz="1400" dirty="0" err="1" smtClean="0">
                <a:latin typeface="Times Bold"/>
                <a:cs typeface="Times Bold"/>
              </a:rPr>
              <a:t>Routledge</a:t>
            </a:r>
            <a:r>
              <a:rPr lang="en-US" sz="1400" dirty="0" smtClean="0">
                <a:latin typeface="Times Bold"/>
                <a:cs typeface="Times Bold"/>
              </a:rPr>
              <a:t>.</a:t>
            </a:r>
          </a:p>
          <a:p>
            <a:pPr algn="just"/>
            <a:r>
              <a:rPr lang="en-US" sz="1400" dirty="0" smtClean="0">
                <a:latin typeface="Times Bold"/>
                <a:cs typeface="Times Bold"/>
              </a:rPr>
              <a:t>Carroll, Kevin S. 2017. Prestige planning and </a:t>
            </a:r>
            <a:r>
              <a:rPr lang="en-US" sz="1400" dirty="0" err="1" smtClean="0">
                <a:latin typeface="Times Bold"/>
                <a:cs typeface="Times Bold"/>
              </a:rPr>
              <a:t>translanguaging</a:t>
            </a:r>
            <a:r>
              <a:rPr lang="en-US" sz="1400" dirty="0" smtClean="0">
                <a:latin typeface="Times Bold"/>
                <a:cs typeface="Times Bold"/>
              </a:rPr>
              <a:t> in higher education. In </a:t>
            </a:r>
            <a:r>
              <a:rPr lang="en-US" sz="1400" dirty="0" err="1" smtClean="0">
                <a:latin typeface="Times Bold"/>
                <a:cs typeface="Times Bold"/>
              </a:rPr>
              <a:t>Cathrine</a:t>
            </a:r>
            <a:r>
              <a:rPr lang="en-US" sz="1400" dirty="0" smtClean="0">
                <a:latin typeface="Times Bold"/>
                <a:cs typeface="Times Bold"/>
              </a:rPr>
              <a:t> M. Mazak &amp; Kevin S. Carroll (eds.)</a:t>
            </a:r>
            <a:r>
              <a:rPr lang="en-US" sz="1400" i="1" dirty="0" smtClean="0">
                <a:latin typeface="Times Bold"/>
                <a:cs typeface="Times Bold"/>
              </a:rPr>
              <a:t> </a:t>
            </a:r>
            <a:r>
              <a:rPr lang="en-US" sz="1400" i="1" dirty="0" err="1" smtClean="0">
                <a:latin typeface="Times Bold"/>
                <a:cs typeface="Times Bold"/>
              </a:rPr>
              <a:t>Translanguaging</a:t>
            </a:r>
            <a:r>
              <a:rPr lang="en-US" sz="1400" i="1" dirty="0" smtClean="0">
                <a:latin typeface="Times Bold"/>
                <a:cs typeface="Times Bold"/>
              </a:rPr>
              <a:t> in Higher Education: Beyond Monolingual Ideologies</a:t>
            </a:r>
            <a:r>
              <a:rPr lang="en-US" sz="1400" dirty="0" smtClean="0">
                <a:latin typeface="Times Bold"/>
                <a:cs typeface="Times Bold"/>
              </a:rPr>
              <a:t>, Bristol: Multilingual Matters.</a:t>
            </a:r>
          </a:p>
          <a:p>
            <a:pPr algn="just"/>
            <a:r>
              <a:rPr lang="en-US" sz="1400" dirty="0" err="1" smtClean="0">
                <a:latin typeface="Times Bold"/>
                <a:cs typeface="Times Bold"/>
              </a:rPr>
              <a:t>Cenoz</a:t>
            </a:r>
            <a:r>
              <a:rPr lang="en-US" sz="1400" dirty="0" smtClean="0">
                <a:latin typeface="Times Bold"/>
                <a:cs typeface="Times Bold"/>
              </a:rPr>
              <a:t>, </a:t>
            </a:r>
            <a:r>
              <a:rPr lang="en-US" sz="1400" dirty="0" err="1" smtClean="0">
                <a:latin typeface="Times Bold"/>
                <a:cs typeface="Times Bold"/>
              </a:rPr>
              <a:t>Jasone</a:t>
            </a:r>
            <a:r>
              <a:rPr lang="en-US" sz="1400" dirty="0" smtClean="0">
                <a:latin typeface="Times Bold"/>
                <a:cs typeface="Times Bold"/>
              </a:rPr>
              <a:t> &amp; </a:t>
            </a:r>
            <a:r>
              <a:rPr lang="en-US" sz="1400" dirty="0" err="1" smtClean="0">
                <a:latin typeface="Times Bold"/>
                <a:cs typeface="Times Bold"/>
              </a:rPr>
              <a:t>Durk</a:t>
            </a:r>
            <a:r>
              <a:rPr lang="en-US" sz="1400" dirty="0" smtClean="0">
                <a:latin typeface="Times Bold"/>
                <a:cs typeface="Times Bold"/>
              </a:rPr>
              <a:t> </a:t>
            </a:r>
            <a:r>
              <a:rPr lang="en-US" sz="1400" dirty="0" err="1" smtClean="0">
                <a:latin typeface="Times Bold"/>
                <a:cs typeface="Times Bold"/>
              </a:rPr>
              <a:t>Gorter</a:t>
            </a:r>
            <a:r>
              <a:rPr lang="en-US" sz="1400" dirty="0" smtClean="0">
                <a:latin typeface="Times Bold"/>
                <a:cs typeface="Times Bold"/>
              </a:rPr>
              <a:t>. 2017. Minority languages and sustainable </a:t>
            </a:r>
            <a:r>
              <a:rPr lang="en-US" sz="1400" dirty="0" err="1" smtClean="0">
                <a:latin typeface="Times Bold"/>
                <a:cs typeface="Times Bold"/>
              </a:rPr>
              <a:t>translanguaging</a:t>
            </a:r>
            <a:r>
              <a:rPr lang="en-US" sz="1400" dirty="0" smtClean="0">
                <a:latin typeface="Times Bold"/>
                <a:cs typeface="Times Bold"/>
              </a:rPr>
              <a:t>: threat or opportunity? </a:t>
            </a:r>
            <a:r>
              <a:rPr lang="en-US" sz="1400" i="1" dirty="0" smtClean="0">
                <a:latin typeface="Times Bold"/>
                <a:cs typeface="Times Bold"/>
              </a:rPr>
              <a:t>Journal of Multilingual and Multicultural Development</a:t>
            </a:r>
            <a:r>
              <a:rPr lang="en-US" sz="1400" dirty="0" smtClean="0">
                <a:latin typeface="Times Bold"/>
                <a:cs typeface="Times Bold"/>
              </a:rPr>
              <a:t>, 38 (10): 901</a:t>
            </a:r>
            <a:r>
              <a:rPr lang="mr-IN" sz="1400" dirty="0" smtClean="0">
                <a:latin typeface="Times Bold"/>
                <a:cs typeface="Times Bold"/>
              </a:rPr>
              <a:t>–</a:t>
            </a:r>
            <a:r>
              <a:rPr lang="en-US" sz="1400" dirty="0" smtClean="0">
                <a:latin typeface="Times Bold"/>
                <a:cs typeface="Times Bold"/>
              </a:rPr>
              <a:t>912.</a:t>
            </a:r>
            <a:endParaRPr lang="en-US" sz="1400" dirty="0">
              <a:latin typeface="Times Bold"/>
              <a:cs typeface="Times Bold"/>
            </a:endParaRPr>
          </a:p>
          <a:p>
            <a:pPr algn="just"/>
            <a:r>
              <a:rPr lang="en-US" sz="1400" dirty="0" err="1" smtClean="0">
                <a:latin typeface="Times Bold"/>
                <a:cs typeface="Times Bold"/>
              </a:rPr>
              <a:t>Dewaele</a:t>
            </a:r>
            <a:r>
              <a:rPr lang="en-US" sz="1400" dirty="0" smtClean="0">
                <a:latin typeface="Times Bold"/>
                <a:cs typeface="Times Bold"/>
              </a:rPr>
              <a:t>,  Jean-Marc &amp; Li Wei. 2014. Attitudes towards code-switching among adult mono- and multilingual language users. </a:t>
            </a:r>
            <a:r>
              <a:rPr lang="en-US" sz="1400" i="1" dirty="0" smtClean="0">
                <a:latin typeface="Times Bold"/>
                <a:cs typeface="Times Bold"/>
              </a:rPr>
              <a:t>Journal of Multilingual and Multicultural Development</a:t>
            </a:r>
            <a:r>
              <a:rPr lang="en-US" sz="1400" dirty="0">
                <a:latin typeface="Times Bold"/>
                <a:cs typeface="Times Bold"/>
              </a:rPr>
              <a:t>,</a:t>
            </a:r>
            <a:r>
              <a:rPr lang="en-US" sz="1400" dirty="0" smtClean="0">
                <a:latin typeface="Times Bold"/>
                <a:cs typeface="Times Bold"/>
              </a:rPr>
              <a:t> 35 (3): 235</a:t>
            </a:r>
            <a:r>
              <a:rPr lang="mr-IN" sz="1400" dirty="0" smtClean="0">
                <a:latin typeface="Times Bold"/>
                <a:cs typeface="Times Bold"/>
              </a:rPr>
              <a:t>–</a:t>
            </a:r>
            <a:r>
              <a:rPr lang="en-US" sz="1400" dirty="0" smtClean="0">
                <a:latin typeface="Times Bold"/>
                <a:cs typeface="Times Bold"/>
              </a:rPr>
              <a:t>251.</a:t>
            </a:r>
          </a:p>
          <a:p>
            <a:pPr algn="just"/>
            <a:r>
              <a:rPr lang="en-US" sz="1400" dirty="0" smtClean="0">
                <a:latin typeface="Times Bold"/>
                <a:cs typeface="Times Bold"/>
              </a:rPr>
              <a:t>Garcia, Ofelia. 2009. </a:t>
            </a:r>
            <a:r>
              <a:rPr lang="en-US" sz="1400" i="1" dirty="0" smtClean="0">
                <a:latin typeface="Times Bold"/>
                <a:cs typeface="Times Bold"/>
              </a:rPr>
              <a:t>Bilingual Education in the 21</a:t>
            </a:r>
            <a:r>
              <a:rPr lang="en-US" sz="1400" i="1" baseline="30000" dirty="0" smtClean="0">
                <a:latin typeface="Times Bold"/>
                <a:cs typeface="Times Bold"/>
              </a:rPr>
              <a:t>st</a:t>
            </a:r>
            <a:r>
              <a:rPr lang="en-US" sz="1400" i="1" dirty="0" smtClean="0">
                <a:latin typeface="Times Bold"/>
                <a:cs typeface="Times Bold"/>
              </a:rPr>
              <a:t> Century: A Global Perspective. </a:t>
            </a:r>
            <a:r>
              <a:rPr lang="en-US" sz="1400" dirty="0" smtClean="0">
                <a:latin typeface="Times Bold"/>
                <a:cs typeface="Times Bold"/>
              </a:rPr>
              <a:t>Oxford: Wiley-Blackwell.</a:t>
            </a:r>
          </a:p>
          <a:p>
            <a:pPr algn="just"/>
            <a:r>
              <a:rPr lang="en-US" sz="1400" dirty="0" smtClean="0">
                <a:latin typeface="Times Bold"/>
                <a:cs typeface="Times Bold"/>
              </a:rPr>
              <a:t>Li Wei. 2016. Epilogue. Multi-competence and the </a:t>
            </a:r>
            <a:r>
              <a:rPr lang="en-US" sz="1400" dirty="0" err="1" smtClean="0">
                <a:latin typeface="Times Bold"/>
                <a:cs typeface="Times Bold"/>
              </a:rPr>
              <a:t>Translanguaging</a:t>
            </a:r>
            <a:r>
              <a:rPr lang="en-US" sz="1400" dirty="0" smtClean="0">
                <a:latin typeface="Times Bold"/>
                <a:cs typeface="Times Bold"/>
              </a:rPr>
              <a:t> Instinct. V. Cook, Li Wei (eds.) </a:t>
            </a:r>
            <a:r>
              <a:rPr lang="en-US" sz="1400" i="1" dirty="0" smtClean="0">
                <a:latin typeface="Times Bold"/>
                <a:cs typeface="Times Bold"/>
              </a:rPr>
              <a:t>Cambridge Handbook of Linguistic Multi-Competence</a:t>
            </a:r>
            <a:r>
              <a:rPr lang="en-US" sz="1400" dirty="0" smtClean="0">
                <a:latin typeface="Times Bold"/>
                <a:cs typeface="Times Bold"/>
              </a:rPr>
              <a:t>. Cambridge University Press.</a:t>
            </a:r>
          </a:p>
          <a:p>
            <a:pPr algn="just"/>
            <a:r>
              <a:rPr lang="en-US" sz="1400" dirty="0" smtClean="0">
                <a:latin typeface="Times Bold"/>
                <a:cs typeface="Times Bold"/>
              </a:rPr>
              <a:t>Li Wei. 2018. </a:t>
            </a:r>
            <a:r>
              <a:rPr lang="en-US" sz="1400" dirty="0" err="1" smtClean="0">
                <a:latin typeface="Times Bold"/>
                <a:cs typeface="Times Bold"/>
              </a:rPr>
              <a:t>Translanguaging</a:t>
            </a:r>
            <a:r>
              <a:rPr lang="en-US" sz="1400" dirty="0" smtClean="0">
                <a:latin typeface="Times Bold"/>
                <a:cs typeface="Times Bold"/>
              </a:rPr>
              <a:t> as a practical theory of language. </a:t>
            </a:r>
            <a:r>
              <a:rPr lang="en-US" sz="1400" i="1" dirty="0" smtClean="0">
                <a:latin typeface="Times Bold"/>
                <a:cs typeface="Times Bold"/>
              </a:rPr>
              <a:t>Applied Linguistics</a:t>
            </a:r>
            <a:r>
              <a:rPr lang="en-US" sz="1400" dirty="0" smtClean="0">
                <a:latin typeface="Times Bold"/>
                <a:cs typeface="Times Bold"/>
              </a:rPr>
              <a:t>, 39 (1), 9</a:t>
            </a:r>
            <a:r>
              <a:rPr lang="mr-IN" sz="1400" dirty="0" smtClean="0">
                <a:latin typeface="Times Bold"/>
                <a:cs typeface="Times Bold"/>
              </a:rPr>
              <a:t>–</a:t>
            </a:r>
            <a:r>
              <a:rPr lang="en-US" sz="1400" dirty="0" smtClean="0">
                <a:latin typeface="Times Bold"/>
                <a:cs typeface="Times Bold"/>
              </a:rPr>
              <a:t>30.</a:t>
            </a:r>
          </a:p>
          <a:p>
            <a:pPr algn="just"/>
            <a:r>
              <a:rPr lang="en-US" sz="1400" dirty="0" err="1" smtClean="0">
                <a:latin typeface="Times Bold"/>
                <a:cs typeface="Times Bold"/>
              </a:rPr>
              <a:t>Ljosland</a:t>
            </a:r>
            <a:r>
              <a:rPr lang="en-US" sz="1400" dirty="0">
                <a:latin typeface="Times Bold"/>
                <a:cs typeface="Times Bold"/>
              </a:rPr>
              <a:t>, </a:t>
            </a:r>
            <a:r>
              <a:rPr lang="en-US" sz="1400" dirty="0" err="1">
                <a:latin typeface="Times Bold"/>
                <a:cs typeface="Times Bold"/>
              </a:rPr>
              <a:t>Ragnhild</a:t>
            </a:r>
            <a:r>
              <a:rPr lang="en-US" sz="1400" dirty="0">
                <a:latin typeface="Times Bold"/>
                <a:cs typeface="Times Bold"/>
              </a:rPr>
              <a:t>. 2014. Language planning confronted by everyday communication in the international university: the Norwegian case. </a:t>
            </a:r>
            <a:r>
              <a:rPr lang="en-US" sz="1400" i="1" dirty="0">
                <a:latin typeface="Times Bold"/>
                <a:cs typeface="Times Bold"/>
              </a:rPr>
              <a:t>Journal of Multilingual and Multicultural Development</a:t>
            </a:r>
            <a:r>
              <a:rPr lang="en-US" sz="1400" dirty="0">
                <a:latin typeface="Times Bold"/>
                <a:cs typeface="Times Bold"/>
              </a:rPr>
              <a:t>, 35 (4): 392–405.</a:t>
            </a:r>
          </a:p>
          <a:p>
            <a:pPr algn="just"/>
            <a:r>
              <a:rPr lang="en-US" sz="1400" dirty="0" err="1" smtClean="0">
                <a:latin typeface="Times Bold"/>
                <a:cs typeface="Times Bold"/>
              </a:rPr>
              <a:t>Söderlundh</a:t>
            </a:r>
            <a:r>
              <a:rPr lang="en-US" sz="1400" dirty="0">
                <a:latin typeface="Times Bold"/>
                <a:cs typeface="Times Bold"/>
              </a:rPr>
              <a:t>, </a:t>
            </a:r>
            <a:r>
              <a:rPr lang="en-US" sz="1400" dirty="0" err="1">
                <a:latin typeface="Times Bold"/>
                <a:cs typeface="Times Bold"/>
              </a:rPr>
              <a:t>Hedda</a:t>
            </a:r>
            <a:r>
              <a:rPr lang="en-US" sz="1400" dirty="0">
                <a:latin typeface="Times Bold"/>
                <a:cs typeface="Times Bold"/>
              </a:rPr>
              <a:t>. 2013. Language Choice and Linguistic Variation in Classes Nominally Taught in English. In </a:t>
            </a:r>
            <a:r>
              <a:rPr lang="en-US" sz="1400" dirty="0" err="1">
                <a:latin typeface="Times Bold"/>
                <a:cs typeface="Times Bold"/>
              </a:rPr>
              <a:t>Hartmut</a:t>
            </a:r>
            <a:r>
              <a:rPr lang="en-US" sz="1400" dirty="0">
                <a:latin typeface="Times Bold"/>
                <a:cs typeface="Times Bold"/>
              </a:rPr>
              <a:t> </a:t>
            </a:r>
            <a:r>
              <a:rPr lang="en-US" sz="1400" dirty="0" err="1">
                <a:latin typeface="Times Bold"/>
                <a:cs typeface="Times Bold"/>
              </a:rPr>
              <a:t>Haberland</a:t>
            </a:r>
            <a:r>
              <a:rPr lang="en-US" sz="1400" dirty="0">
                <a:latin typeface="Times Bold"/>
                <a:cs typeface="Times Bold"/>
              </a:rPr>
              <a:t>, </a:t>
            </a:r>
            <a:r>
              <a:rPr lang="en-US" sz="1400" dirty="0" err="1">
                <a:latin typeface="Times Bold"/>
                <a:cs typeface="Times Bold"/>
              </a:rPr>
              <a:t>Dorte</a:t>
            </a:r>
            <a:r>
              <a:rPr lang="en-US" sz="1400" dirty="0">
                <a:latin typeface="Times Bold"/>
                <a:cs typeface="Times Bold"/>
              </a:rPr>
              <a:t> </a:t>
            </a:r>
            <a:r>
              <a:rPr lang="en-US" sz="1400" dirty="0" err="1">
                <a:latin typeface="Times Bold"/>
                <a:cs typeface="Times Bold"/>
              </a:rPr>
              <a:t>Lønsmann</a:t>
            </a:r>
            <a:r>
              <a:rPr lang="en-US" sz="1400" dirty="0">
                <a:latin typeface="Times Bold"/>
                <a:cs typeface="Times Bold"/>
              </a:rPr>
              <a:t> &amp; Bent </a:t>
            </a:r>
            <a:r>
              <a:rPr lang="en-US" sz="1400" dirty="0" err="1">
                <a:latin typeface="Times Bold"/>
                <a:cs typeface="Times Bold"/>
              </a:rPr>
              <a:t>Preisler</a:t>
            </a:r>
            <a:r>
              <a:rPr lang="en-US" sz="1400" dirty="0">
                <a:latin typeface="Times Bold"/>
                <a:cs typeface="Times Bold"/>
              </a:rPr>
              <a:t> (eds.), </a:t>
            </a:r>
            <a:r>
              <a:rPr lang="en-US" sz="1400" i="1" dirty="0">
                <a:latin typeface="Times Bold"/>
                <a:cs typeface="Times Bold"/>
              </a:rPr>
              <a:t>Language Alternation, Language Choice and Language Encounter in International Tertiary Education</a:t>
            </a:r>
            <a:r>
              <a:rPr lang="en-US" sz="1400" dirty="0">
                <a:latin typeface="Times Bold"/>
                <a:cs typeface="Times Bold"/>
              </a:rPr>
              <a:t>. Berlin: Springer, 85–102. </a:t>
            </a:r>
            <a:endParaRPr lang="en-US" sz="1400" dirty="0" smtClean="0">
              <a:latin typeface="Times Bold"/>
              <a:cs typeface="Times Bold"/>
            </a:endParaRPr>
          </a:p>
          <a:p>
            <a:pPr algn="just"/>
            <a:r>
              <a:rPr lang="en-US" sz="1400" dirty="0" err="1">
                <a:latin typeface="Times Bold"/>
                <a:cs typeface="Times Bold"/>
              </a:rPr>
              <a:t>Spolsky</a:t>
            </a:r>
            <a:r>
              <a:rPr lang="en-US" sz="1400" dirty="0">
                <a:latin typeface="Times Bold"/>
                <a:cs typeface="Times Bold"/>
              </a:rPr>
              <a:t>, Bernard. 2004. </a:t>
            </a:r>
            <a:r>
              <a:rPr lang="en-US" sz="1400" i="1" dirty="0">
                <a:latin typeface="Times Bold"/>
                <a:cs typeface="Times Bold"/>
              </a:rPr>
              <a:t>Language Policy</a:t>
            </a:r>
            <a:r>
              <a:rPr lang="en-US" sz="1400" dirty="0">
                <a:latin typeface="Times Bold"/>
                <a:cs typeface="Times Bold"/>
              </a:rPr>
              <a:t>. Cambridge: Cambridge University Press. </a:t>
            </a:r>
          </a:p>
        </p:txBody>
      </p:sp>
    </p:spTree>
    <p:extLst>
      <p:ext uri="{BB962C8B-B14F-4D97-AF65-F5344CB8AC3E}">
        <p14:creationId xmlns:p14="http://schemas.microsoft.com/office/powerpoint/2010/main" val="852607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 err="1" smtClean="0"/>
              <a:t>Aitäh</a:t>
            </a:r>
            <a:r>
              <a:rPr lang="en-US" sz="4000" b="1" dirty="0" smtClean="0"/>
              <a:t>!</a:t>
            </a:r>
          </a:p>
          <a:p>
            <a:pPr marL="0" indent="0" algn="ctr">
              <a:buNone/>
            </a:pPr>
            <a:r>
              <a:rPr lang="en-US" sz="4000" b="1" dirty="0" smtClean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45659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0287"/>
            <a:ext cx="8229600" cy="1143000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820" y="2502668"/>
            <a:ext cx="7739176" cy="321928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</a:t>
            </a:r>
            <a:r>
              <a:rPr lang="en-US" dirty="0" smtClean="0"/>
              <a:t>o discuss the difference between language ideologies and language practices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/>
              <a:t>T</a:t>
            </a:r>
            <a:r>
              <a:rPr lang="en-US" dirty="0" smtClean="0"/>
              <a:t>o discuss whether and why language policy should take actual language practices into account</a:t>
            </a:r>
          </a:p>
        </p:txBody>
      </p:sp>
    </p:spTree>
    <p:extLst>
      <p:ext uri="{BB962C8B-B14F-4D97-AF65-F5344CB8AC3E}">
        <p14:creationId xmlns:p14="http://schemas.microsoft.com/office/powerpoint/2010/main" val="2932031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0287"/>
            <a:ext cx="8229600" cy="1143000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329" y="2233287"/>
            <a:ext cx="7739176" cy="3219288"/>
          </a:xfrm>
        </p:spPr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acro-level policy documents authored by the Estonian state</a:t>
            </a:r>
          </a:p>
          <a:p>
            <a:r>
              <a:rPr lang="en-US" dirty="0"/>
              <a:t>M</a:t>
            </a:r>
            <a:r>
              <a:rPr lang="en-US" dirty="0" smtClean="0"/>
              <a:t>ezzo-level policy documents produced by the University of Tartu</a:t>
            </a:r>
          </a:p>
          <a:p>
            <a:r>
              <a:rPr lang="en-US" dirty="0"/>
              <a:t>S</a:t>
            </a:r>
            <a:r>
              <a:rPr lang="en-US" dirty="0" smtClean="0"/>
              <a:t>emi-structured interviews with students of the University of Tartu (2016)</a:t>
            </a:r>
          </a:p>
        </p:txBody>
      </p:sp>
    </p:spTree>
    <p:extLst>
      <p:ext uri="{BB962C8B-B14F-4D97-AF65-F5344CB8AC3E}">
        <p14:creationId xmlns:p14="http://schemas.microsoft.com/office/powerpoint/2010/main" val="4182516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4" y="6798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Translanguaging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258" y="1706082"/>
            <a:ext cx="7739176" cy="409284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Calibri"/>
                <a:cs typeface="Calibri"/>
              </a:rPr>
              <a:t>Dividing languages into named entities is a political, cultural, historical, ideological phenomenon (</a:t>
            </a:r>
            <a:r>
              <a:rPr lang="en-GB" dirty="0">
                <a:latin typeface="Calibri"/>
                <a:cs typeface="Calibri"/>
              </a:rPr>
              <a:t>Garcia 2009; </a:t>
            </a:r>
            <a:r>
              <a:rPr lang="en-GB" dirty="0" err="1">
                <a:latin typeface="Calibri"/>
                <a:cs typeface="Calibri"/>
              </a:rPr>
              <a:t>Canagarajah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2014, </a:t>
            </a:r>
            <a:r>
              <a:rPr lang="en-GB" dirty="0">
                <a:latin typeface="Calibri"/>
                <a:cs typeface="Calibri"/>
              </a:rPr>
              <a:t>Li Wei </a:t>
            </a:r>
            <a:r>
              <a:rPr lang="en-GB" dirty="0" smtClean="0">
                <a:latin typeface="Calibri"/>
                <a:cs typeface="Calibri"/>
              </a:rPr>
              <a:t>2011, 2016</a:t>
            </a:r>
            <a:r>
              <a:rPr lang="en-GB" dirty="0">
                <a:latin typeface="Calibri"/>
                <a:cs typeface="Calibri"/>
              </a:rPr>
              <a:t>, 2018</a:t>
            </a:r>
            <a:r>
              <a:rPr lang="en-US" dirty="0" smtClean="0">
                <a:latin typeface="Calibri"/>
                <a:cs typeface="Calibri"/>
              </a:rPr>
              <a:t>)</a:t>
            </a:r>
          </a:p>
          <a:p>
            <a:pPr algn="just"/>
            <a:r>
              <a:rPr lang="en-US" dirty="0" err="1" smtClean="0"/>
              <a:t>Translanguaging</a:t>
            </a:r>
            <a:r>
              <a:rPr lang="en-US" dirty="0" smtClean="0"/>
              <a:t> Instinct (Li Wei 2011, 2018)</a:t>
            </a:r>
          </a:p>
          <a:p>
            <a:pPr algn="just"/>
            <a:r>
              <a:rPr lang="en-US" dirty="0"/>
              <a:t>H</a:t>
            </a:r>
            <a:r>
              <a:rPr lang="en-US" dirty="0" smtClean="0"/>
              <a:t>uman mind = holistic multi-competence (Li Wei </a:t>
            </a:r>
            <a:r>
              <a:rPr lang="en-US" dirty="0" smtClean="0">
                <a:solidFill>
                  <a:srgbClr val="000000"/>
                </a:solidFill>
              </a:rPr>
              <a:t>2016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82516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0287"/>
            <a:ext cx="8229600" cy="1143000"/>
          </a:xfrm>
        </p:spPr>
        <p:txBody>
          <a:bodyPr/>
          <a:lstStyle/>
          <a:p>
            <a:pPr algn="l"/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Monolingualism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820" y="2387219"/>
            <a:ext cx="7739176" cy="3219288"/>
          </a:xfrm>
        </p:spPr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ndividual </a:t>
            </a:r>
            <a:r>
              <a:rPr lang="en-US" dirty="0" err="1" smtClean="0"/>
              <a:t>monolingulism</a:t>
            </a:r>
            <a:r>
              <a:rPr lang="en-US" dirty="0" smtClean="0"/>
              <a:t> vs. </a:t>
            </a:r>
            <a:r>
              <a:rPr lang="en-US" dirty="0" err="1" smtClean="0"/>
              <a:t>monolingualism</a:t>
            </a:r>
            <a:r>
              <a:rPr lang="en-US" dirty="0" smtClean="0"/>
              <a:t> in policies and ideologies</a:t>
            </a:r>
          </a:p>
          <a:p>
            <a:endParaRPr lang="en-US" dirty="0"/>
          </a:p>
          <a:p>
            <a:r>
              <a:rPr lang="en-US" dirty="0" smtClean="0"/>
              <a:t>Ideologies of One Language Only &amp; One Language at a Time (Li Wei 2011)</a:t>
            </a:r>
          </a:p>
        </p:txBody>
      </p:sp>
    </p:spTree>
    <p:extLst>
      <p:ext uri="{BB962C8B-B14F-4D97-AF65-F5344CB8AC3E}">
        <p14:creationId xmlns:p14="http://schemas.microsoft.com/office/powerpoint/2010/main" val="497038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4924"/>
            <a:ext cx="8229600" cy="8773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GB" sz="40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Translanguaging</a:t>
            </a:r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practices: Example A</a:t>
            </a:r>
            <a:b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 smtClean="0"/>
              <a:t>Respondent – physics, BA </a:t>
            </a:r>
            <a:br>
              <a:rPr lang="en-US" sz="3100" dirty="0" smtClean="0"/>
            </a:br>
            <a:r>
              <a:rPr lang="en-US" sz="3100" dirty="0" smtClean="0"/>
              <a:t>(Estonian, English, German, Russian)</a:t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0516"/>
            <a:ext cx="8229600" cy="396564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i="1" dirty="0" smtClean="0"/>
              <a:t>Of </a:t>
            </a:r>
            <a:r>
              <a:rPr lang="en-US" i="1" dirty="0"/>
              <a:t>course, everything is in </a:t>
            </a:r>
            <a:r>
              <a:rPr lang="en-US" b="1" i="1" dirty="0"/>
              <a:t>English</a:t>
            </a:r>
            <a:r>
              <a:rPr lang="en-US" i="1" dirty="0"/>
              <a:t> in the </a:t>
            </a:r>
            <a:r>
              <a:rPr lang="en-US" b="1" i="1" dirty="0"/>
              <a:t>English</a:t>
            </a:r>
            <a:r>
              <a:rPr lang="en-US" i="1" dirty="0"/>
              <a:t>-medium courses. At times helpful extra materials are being handed out in </a:t>
            </a:r>
            <a:r>
              <a:rPr lang="en-US" b="1" i="1" dirty="0"/>
              <a:t>Estonian</a:t>
            </a:r>
            <a:r>
              <a:rPr lang="en-US" i="1" dirty="0"/>
              <a:t> in order for us to understand what we should search for. So that we wouldn’t drown in the language. In the </a:t>
            </a:r>
            <a:r>
              <a:rPr lang="en-US" b="1" i="1" dirty="0"/>
              <a:t>Estonian</a:t>
            </a:r>
            <a:r>
              <a:rPr lang="en-US" i="1" dirty="0"/>
              <a:t>-medium courses materials are mainly in </a:t>
            </a:r>
            <a:r>
              <a:rPr lang="en-US" b="1" i="1" dirty="0"/>
              <a:t>Estonian</a:t>
            </a:r>
            <a:r>
              <a:rPr lang="en-US" i="1" dirty="0"/>
              <a:t> but if you want to do read some extra materials, these are in </a:t>
            </a:r>
            <a:r>
              <a:rPr lang="en-US" b="1" i="1" dirty="0"/>
              <a:t>English</a:t>
            </a:r>
            <a:r>
              <a:rPr lang="en-US" i="1" dirty="0"/>
              <a:t>. Whenever we are given something to read in </a:t>
            </a:r>
            <a:r>
              <a:rPr lang="en-US" b="1" i="1" dirty="0"/>
              <a:t>Estonian</a:t>
            </a:r>
            <a:r>
              <a:rPr lang="en-US" i="1" dirty="0"/>
              <a:t>, we are also informed about the materials available in </a:t>
            </a:r>
            <a:r>
              <a:rPr lang="en-US" b="1" i="1" dirty="0" smtClean="0"/>
              <a:t>Russian</a:t>
            </a:r>
            <a:r>
              <a:rPr lang="en-US" i="1" dirty="0" smtClean="0"/>
              <a:t>. </a:t>
            </a:r>
            <a:r>
              <a:rPr lang="en-US" i="1" dirty="0"/>
              <a:t>I’ve noticed that </a:t>
            </a:r>
            <a:r>
              <a:rPr lang="en-US" b="1" i="1" dirty="0"/>
              <a:t>Russian</a:t>
            </a:r>
            <a:r>
              <a:rPr lang="en-US" i="1" dirty="0"/>
              <a:t>-medium textbooks are suggested as main textbooks, mainly for </a:t>
            </a:r>
            <a:r>
              <a:rPr lang="en-US" b="1" i="1" dirty="0"/>
              <a:t>Russian</a:t>
            </a:r>
            <a:r>
              <a:rPr lang="en-US" i="1" dirty="0"/>
              <a:t>-speaking students but the materials in </a:t>
            </a:r>
            <a:r>
              <a:rPr lang="en-US" b="1" i="1" dirty="0"/>
              <a:t>English</a:t>
            </a:r>
            <a:r>
              <a:rPr lang="en-US" i="1" dirty="0"/>
              <a:t> are more like extra reading materials. /…/ </a:t>
            </a:r>
            <a:r>
              <a:rPr lang="en-US" i="1" dirty="0" smtClean="0"/>
              <a:t>I’ve sometimes tried </a:t>
            </a:r>
            <a:r>
              <a:rPr lang="en-US" i="1" dirty="0"/>
              <a:t>to read </a:t>
            </a:r>
            <a:r>
              <a:rPr lang="en-US" i="1" dirty="0" smtClean="0"/>
              <a:t>extra materials in </a:t>
            </a:r>
            <a:r>
              <a:rPr lang="en-US" b="1" i="1" dirty="0"/>
              <a:t>German</a:t>
            </a:r>
            <a:r>
              <a:rPr lang="en-US" i="1" dirty="0"/>
              <a:t> and </a:t>
            </a:r>
            <a:r>
              <a:rPr lang="en-US" b="1" i="1" dirty="0"/>
              <a:t>Russian</a:t>
            </a:r>
            <a:r>
              <a:rPr lang="en-US" i="1" dirty="0"/>
              <a:t>. Maybe there’s something better than in </a:t>
            </a:r>
            <a:r>
              <a:rPr lang="en-US" b="1" i="1" dirty="0"/>
              <a:t>English</a:t>
            </a:r>
            <a:r>
              <a:rPr lang="en-US" i="1" dirty="0"/>
              <a:t> and </a:t>
            </a:r>
            <a:r>
              <a:rPr lang="en-US" b="1" i="1" dirty="0"/>
              <a:t>Estonian</a:t>
            </a:r>
            <a:r>
              <a:rPr lang="en-US" i="1" dirty="0"/>
              <a:t>. Just to find better sources</a:t>
            </a:r>
            <a:r>
              <a:rPr lang="en-US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16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4924"/>
            <a:ext cx="8229600" cy="8773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GB" sz="40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Translanguaging</a:t>
            </a:r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practices: Example B</a:t>
            </a:r>
            <a:b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 smtClean="0"/>
              <a:t>Respondent – chemistry, BA </a:t>
            </a:r>
            <a:br>
              <a:rPr lang="en-US" sz="3100" dirty="0" smtClean="0"/>
            </a:br>
            <a:r>
              <a:rPr lang="en-US" sz="3100" dirty="0" smtClean="0"/>
              <a:t>(Estonian, English, German, Russian)</a:t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0516"/>
            <a:ext cx="8229600" cy="396564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i="1" dirty="0"/>
              <a:t>I: What would you say what language has been the most useful for you during your studies?</a:t>
            </a:r>
            <a:endParaRPr lang="en-US" dirty="0"/>
          </a:p>
          <a:p>
            <a:pPr marL="0" indent="0" algn="just">
              <a:buNone/>
            </a:pPr>
            <a:r>
              <a:rPr lang="en-US" i="1" dirty="0"/>
              <a:t>R: good question … let’s say that </a:t>
            </a:r>
            <a:r>
              <a:rPr lang="en-US" b="1" i="1" dirty="0"/>
              <a:t>English</a:t>
            </a:r>
            <a:r>
              <a:rPr lang="en-US" i="1" dirty="0"/>
              <a:t> has been the most useful </a:t>
            </a:r>
            <a:r>
              <a:rPr lang="en-US" i="1" dirty="0" smtClean="0"/>
              <a:t>but </a:t>
            </a:r>
            <a:r>
              <a:rPr lang="en-US" i="1" dirty="0"/>
              <a:t>at the same time some things come from </a:t>
            </a:r>
            <a:r>
              <a:rPr lang="en-US" b="1" i="1" dirty="0"/>
              <a:t>German</a:t>
            </a:r>
            <a:r>
              <a:rPr lang="en-US" i="1" dirty="0"/>
              <a:t> and then it is very good to have that </a:t>
            </a:r>
            <a:r>
              <a:rPr lang="en-US" b="1" i="1" dirty="0"/>
              <a:t>extra language </a:t>
            </a:r>
            <a:r>
              <a:rPr lang="en-US" i="1" dirty="0"/>
              <a:t>because you have some weird terminology that you are able to remember more easily because you have that </a:t>
            </a:r>
            <a:r>
              <a:rPr lang="en-US" b="1" i="1" dirty="0"/>
              <a:t>German</a:t>
            </a:r>
            <a:r>
              <a:rPr lang="en-US" i="1" dirty="0"/>
              <a:t> </a:t>
            </a:r>
            <a:r>
              <a:rPr lang="en-US" i="1" dirty="0" smtClean="0"/>
              <a:t>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129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549" y="841704"/>
            <a:ext cx="8229600" cy="877300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Language at a Time: Example C</a:t>
            </a:r>
            <a:b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t-EE" sz="2800" dirty="0" smtClean="0"/>
              <a:t>Universties Act 1995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549" y="1702224"/>
            <a:ext cx="8229600" cy="505429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i="1" dirty="0" smtClean="0"/>
              <a:t>§ </a:t>
            </a:r>
            <a:r>
              <a:rPr lang="en-US" b="1" i="1" dirty="0"/>
              <a:t>13</a:t>
            </a:r>
            <a:r>
              <a:rPr lang="en-US" b="1" i="1" baseline="30000" dirty="0"/>
              <a:t>3</a:t>
            </a:r>
            <a:r>
              <a:rPr lang="en-US" b="1" i="1" dirty="0"/>
              <a:t>. </a:t>
            </a:r>
            <a:r>
              <a:rPr lang="en-US" i="1" dirty="0"/>
              <a:t> Reimbursement of study costs</a:t>
            </a:r>
          </a:p>
          <a:p>
            <a:pPr marL="0" indent="0" algn="just">
              <a:buNone/>
            </a:pPr>
            <a:r>
              <a:rPr lang="en-US" i="1" dirty="0"/>
              <a:t>(1) A university is not entitled to demand the reimbursement of study costs from a student who:</a:t>
            </a:r>
          </a:p>
          <a:p>
            <a:pPr marL="0" indent="0" algn="just">
              <a:buNone/>
            </a:pPr>
            <a:r>
              <a:rPr lang="en-US" i="1" dirty="0"/>
              <a:t>1) studies full-time following a curriculum, </a:t>
            </a:r>
            <a:r>
              <a:rPr lang="en-US" b="1" i="1" dirty="0"/>
              <a:t>the language of instruction of which is Estonian</a:t>
            </a:r>
            <a:r>
              <a:rPr lang="en-US" i="1" dirty="0"/>
              <a:t> and who has by the starting semester cumulatively completed the study load subject to completion under the curriculum in the previous semesters;</a:t>
            </a:r>
          </a:p>
          <a:p>
            <a:pPr marL="0" indent="0" algn="just">
              <a:buNone/>
            </a:pPr>
            <a:r>
              <a:rPr lang="et-EE" i="1" dirty="0"/>
              <a:t>(2) </a:t>
            </a:r>
            <a:r>
              <a:rPr lang="en-US" i="1" dirty="0"/>
              <a:t>Unless agreed otherwise upon the allocation of activity support, a university is entitled to demand the partial reimbursement of study costs:</a:t>
            </a:r>
          </a:p>
          <a:p>
            <a:pPr marL="0" indent="0" algn="just">
              <a:buNone/>
            </a:pPr>
            <a:r>
              <a:rPr lang="en-US" i="1" dirty="0"/>
              <a:t>1) from a student who studies full-time following a curriculum, </a:t>
            </a:r>
            <a:r>
              <a:rPr lang="en-US" b="1" i="1" dirty="0"/>
              <a:t>the language of instruction of which is Estonian</a:t>
            </a:r>
            <a:r>
              <a:rPr lang="en-US" i="1" dirty="0"/>
              <a:t> and who has not by the starting semester cumulatively completed the study load subject to completion under the curriculum in the previous semesters;</a:t>
            </a:r>
          </a:p>
          <a:p>
            <a:pPr marL="0" indent="0" algn="just">
              <a:buNone/>
            </a:pPr>
            <a:r>
              <a:rPr lang="en-US" i="1" dirty="0"/>
              <a:t>2) from a student who studies part-time or following a curriculum, </a:t>
            </a:r>
            <a:r>
              <a:rPr lang="en-US" b="1" i="1" dirty="0"/>
              <a:t>the language of instruction of which is other than Estonian</a:t>
            </a:r>
            <a:r>
              <a:rPr lang="en-US" i="1" dirty="0"/>
              <a:t>;</a:t>
            </a:r>
            <a:r>
              <a:rPr lang="en-US" i="1" dirty="0" smtClean="0">
                <a:effectLst/>
              </a:rPr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68319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4924"/>
            <a:ext cx="8229600" cy="877300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Language at a Time: Example D</a:t>
            </a:r>
            <a:b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t-EE" sz="2800" dirty="0" smtClean="0"/>
              <a:t>Development Plan of the Estonian Language 2011</a:t>
            </a:r>
            <a:r>
              <a:rPr lang="mr-IN" sz="2800" dirty="0" smtClean="0"/>
              <a:t>–</a:t>
            </a:r>
            <a:r>
              <a:rPr lang="et-EE" sz="2800" dirty="0" smtClean="0"/>
              <a:t>2017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2225"/>
            <a:ext cx="8229600" cy="5054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i="1" dirty="0" smtClean="0"/>
              <a:t>At </a:t>
            </a:r>
            <a:r>
              <a:rPr lang="en-US" i="1" dirty="0"/>
              <a:t>present a student who entered </a:t>
            </a:r>
            <a:r>
              <a:rPr lang="en-US" b="1" i="1" dirty="0"/>
              <a:t>Estonian-</a:t>
            </a:r>
            <a:r>
              <a:rPr lang="en-US" i="1" dirty="0"/>
              <a:t>medium bachelor’s studies can generally complete both this level and also more advanced levels of study by means of </a:t>
            </a:r>
            <a:r>
              <a:rPr lang="en-US" b="1" i="1" dirty="0"/>
              <a:t>Estonian-</a:t>
            </a:r>
            <a:r>
              <a:rPr lang="en-US" i="1" dirty="0"/>
              <a:t>medium instruction, which could include some subjects or subject groups that are taught in a </a:t>
            </a:r>
            <a:r>
              <a:rPr lang="en-US" b="1" i="1" dirty="0"/>
              <a:t>foreign language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20803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1212</Words>
  <Application>Microsoft Macintosh PowerPoint</Application>
  <PresentationFormat>On-screen Show (4:3)</PresentationFormat>
  <Paragraphs>70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Multilingual Language Use and Ideology of One Language at a Time: Language Issues in Higher Education</vt:lpstr>
      <vt:lpstr>Aim</vt:lpstr>
      <vt:lpstr>Data</vt:lpstr>
      <vt:lpstr>Translanguaging  </vt:lpstr>
      <vt:lpstr>Monolingualism</vt:lpstr>
      <vt:lpstr>Translanguaging practices: Example A Respondent – physics, BA  (Estonian, English, German, Russian) </vt:lpstr>
      <vt:lpstr>Translanguaging practices: Example B Respondent – chemistry, BA  (Estonian, English, German, Russian) </vt:lpstr>
      <vt:lpstr>One Language at a Time: Example C Universties Act 1995 </vt:lpstr>
      <vt:lpstr>One Language at a Time: Example D Development Plan of the Estonian Language 2011–2017 </vt:lpstr>
      <vt:lpstr>One Language at a Time: Example E Respondent – physics, BA  (Estonian, English, German, Russian) </vt:lpstr>
      <vt:lpstr>One Language at a Time: Example E Respondent – physics, BA  (Estonian, English, German, Russian) </vt:lpstr>
      <vt:lpstr>One Language at a Time: Example F Respondent – chemistry, BA  (Estonian, English, German, Russian) </vt:lpstr>
      <vt:lpstr>PowerPoint Presentation</vt:lpstr>
      <vt:lpstr>PowerPoint Presentation</vt:lpstr>
      <vt:lpstr>PowerPoint Presentation</vt:lpstr>
      <vt:lpstr>PowerPoint Presentation</vt:lpstr>
      <vt:lpstr>Literature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Multilingual Language Use  and Ideology of One Language at a Time: Insights into Language Issues in Higher Education</dc:title>
  <dc:creator>Kerttu Rozenvalde</dc:creator>
  <cp:lastModifiedBy>Kerttu Rozenvalde</cp:lastModifiedBy>
  <cp:revision>46</cp:revision>
  <dcterms:created xsi:type="dcterms:W3CDTF">2019-11-07T11:21:39Z</dcterms:created>
  <dcterms:modified xsi:type="dcterms:W3CDTF">2019-11-11T12:53:41Z</dcterms:modified>
</cp:coreProperties>
</file>