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305" r:id="rId2"/>
    <p:sldId id="373" r:id="rId3"/>
    <p:sldId id="375" r:id="rId4"/>
    <p:sldId id="376" r:id="rId5"/>
    <p:sldId id="349" r:id="rId6"/>
    <p:sldId id="374" r:id="rId7"/>
    <p:sldId id="378" r:id="rId8"/>
    <p:sldId id="379" r:id="rId9"/>
    <p:sldId id="353" r:id="rId10"/>
    <p:sldId id="359" r:id="rId11"/>
    <p:sldId id="367" r:id="rId12"/>
    <p:sldId id="380" r:id="rId13"/>
    <p:sldId id="369" r:id="rId14"/>
    <p:sldId id="365" r:id="rId15"/>
  </p:sldIdLst>
  <p:sldSz cx="9144000" cy="6858000" type="screen4x3"/>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320" y="4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EEB4618-9F36-4B12-8401-9A95C920D511}" type="datetimeFigureOut">
              <a:rPr lang="fi-FI" smtClean="0"/>
              <a:t>11.11.2019</a:t>
            </a:fld>
            <a:endParaRPr lang="fi-FI"/>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5066DB7-D9D8-42C9-B7C7-9C8C4A21409E}" type="slidenum">
              <a:rPr lang="fi-FI" smtClean="0"/>
              <a:t>‹#›</a:t>
            </a:fld>
            <a:endParaRPr lang="fi-FI"/>
          </a:p>
        </p:txBody>
      </p:sp>
    </p:spTree>
    <p:extLst>
      <p:ext uri="{BB962C8B-B14F-4D97-AF65-F5344CB8AC3E}">
        <p14:creationId xmlns:p14="http://schemas.microsoft.com/office/powerpoint/2010/main" val="36771480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20371A-B1D5-4544-852A-6E7A2C9E56E7}" type="datetimeFigureOut">
              <a:rPr lang="fi-FI" smtClean="0"/>
              <a:t>11.11.2019</a:t>
            </a:fld>
            <a:endParaRPr lang="fi-FI"/>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93B9CE-D7D7-47AF-A42E-3AC991CA1EB4}" type="slidenum">
              <a:rPr lang="fi-FI" smtClean="0"/>
              <a:t>‹#›</a:t>
            </a:fld>
            <a:endParaRPr lang="fi-FI"/>
          </a:p>
        </p:txBody>
      </p:sp>
    </p:spTree>
    <p:extLst>
      <p:ext uri="{BB962C8B-B14F-4D97-AF65-F5344CB8AC3E}">
        <p14:creationId xmlns:p14="http://schemas.microsoft.com/office/powerpoint/2010/main" val="7543434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sz="120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48E5362-4779-4155-A184-3EEB665327F3}" type="slidenum">
              <a:rPr lang="fi-FI" smtClean="0"/>
              <a:t>3</a:t>
            </a:fld>
            <a:endParaRPr lang="fi-FI"/>
          </a:p>
        </p:txBody>
      </p:sp>
    </p:spTree>
    <p:extLst>
      <p:ext uri="{BB962C8B-B14F-4D97-AF65-F5344CB8AC3E}">
        <p14:creationId xmlns:p14="http://schemas.microsoft.com/office/powerpoint/2010/main" val="19290015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648E5362-4779-4155-A184-3EEB665327F3}" type="slidenum">
              <a:rPr lang="fi-FI" smtClean="0"/>
              <a:t>4</a:t>
            </a:fld>
            <a:endParaRPr lang="fi-FI"/>
          </a:p>
        </p:txBody>
      </p:sp>
    </p:spTree>
    <p:extLst>
      <p:ext uri="{BB962C8B-B14F-4D97-AF65-F5344CB8AC3E}">
        <p14:creationId xmlns:p14="http://schemas.microsoft.com/office/powerpoint/2010/main" val="37884199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fld id="{7893B9CE-D7D7-47AF-A42E-3AC991CA1EB4}" type="slidenum">
              <a:rPr lang="fi-FI" smtClean="0"/>
              <a:t>5</a:t>
            </a:fld>
            <a:endParaRPr lang="fi-FI"/>
          </a:p>
        </p:txBody>
      </p:sp>
    </p:spTree>
    <p:extLst>
      <p:ext uri="{BB962C8B-B14F-4D97-AF65-F5344CB8AC3E}">
        <p14:creationId xmlns:p14="http://schemas.microsoft.com/office/powerpoint/2010/main" val="28158929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648E5362-4779-4155-A184-3EEB665327F3}" type="slidenum">
              <a:rPr lang="fi-FI" smtClean="0"/>
              <a:t>9</a:t>
            </a:fld>
            <a:endParaRPr lang="fi-FI"/>
          </a:p>
        </p:txBody>
      </p:sp>
    </p:spTree>
    <p:extLst>
      <p:ext uri="{BB962C8B-B14F-4D97-AF65-F5344CB8AC3E}">
        <p14:creationId xmlns:p14="http://schemas.microsoft.com/office/powerpoint/2010/main" val="28742319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648E5362-4779-4155-A184-3EEB665327F3}" type="slidenum">
              <a:rPr lang="fi-FI" smtClean="0"/>
              <a:t>12</a:t>
            </a:fld>
            <a:endParaRPr lang="fi-FI"/>
          </a:p>
        </p:txBody>
      </p:sp>
    </p:spTree>
    <p:extLst>
      <p:ext uri="{BB962C8B-B14F-4D97-AF65-F5344CB8AC3E}">
        <p14:creationId xmlns:p14="http://schemas.microsoft.com/office/powerpoint/2010/main" val="3212765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i-FI"/>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i-FI"/>
          </a:p>
        </p:txBody>
      </p:sp>
      <p:sp>
        <p:nvSpPr>
          <p:cNvPr id="4" name="Date Placeholder 3"/>
          <p:cNvSpPr>
            <a:spLocks noGrp="1"/>
          </p:cNvSpPr>
          <p:nvPr>
            <p:ph type="dt" sz="half" idx="10"/>
          </p:nvPr>
        </p:nvSpPr>
        <p:spPr/>
        <p:txBody>
          <a:bodyPr/>
          <a:lstStyle/>
          <a:p>
            <a:fld id="{71F459C8-23F7-4AD9-8F64-119BE6B03FB5}" type="datetimeFigureOut">
              <a:rPr lang="fi-FI" smtClean="0"/>
              <a:t>11.11.2019</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687E0E37-0E92-4795-8C46-0D90177C1C33}" type="slidenum">
              <a:rPr lang="fi-FI" smtClean="0"/>
              <a:t>‹#›</a:t>
            </a:fld>
            <a:endParaRPr lang="fi-FI"/>
          </a:p>
        </p:txBody>
      </p:sp>
    </p:spTree>
    <p:extLst>
      <p:ext uri="{BB962C8B-B14F-4D97-AF65-F5344CB8AC3E}">
        <p14:creationId xmlns:p14="http://schemas.microsoft.com/office/powerpoint/2010/main" val="6101204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Date Placeholder 3"/>
          <p:cNvSpPr>
            <a:spLocks noGrp="1"/>
          </p:cNvSpPr>
          <p:nvPr>
            <p:ph type="dt" sz="half" idx="10"/>
          </p:nvPr>
        </p:nvSpPr>
        <p:spPr/>
        <p:txBody>
          <a:bodyPr/>
          <a:lstStyle/>
          <a:p>
            <a:fld id="{71F459C8-23F7-4AD9-8F64-119BE6B03FB5}" type="datetimeFigureOut">
              <a:rPr lang="fi-FI" smtClean="0"/>
              <a:t>11.11.2019</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687E0E37-0E92-4795-8C46-0D90177C1C33}" type="slidenum">
              <a:rPr lang="fi-FI" smtClean="0"/>
              <a:t>‹#›</a:t>
            </a:fld>
            <a:endParaRPr lang="fi-FI"/>
          </a:p>
        </p:txBody>
      </p:sp>
    </p:spTree>
    <p:extLst>
      <p:ext uri="{BB962C8B-B14F-4D97-AF65-F5344CB8AC3E}">
        <p14:creationId xmlns:p14="http://schemas.microsoft.com/office/powerpoint/2010/main" val="4185859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i-FI"/>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Date Placeholder 3"/>
          <p:cNvSpPr>
            <a:spLocks noGrp="1"/>
          </p:cNvSpPr>
          <p:nvPr>
            <p:ph type="dt" sz="half" idx="10"/>
          </p:nvPr>
        </p:nvSpPr>
        <p:spPr/>
        <p:txBody>
          <a:bodyPr/>
          <a:lstStyle/>
          <a:p>
            <a:fld id="{71F459C8-23F7-4AD9-8F64-119BE6B03FB5}" type="datetimeFigureOut">
              <a:rPr lang="fi-FI" smtClean="0"/>
              <a:t>11.11.2019</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687E0E37-0E92-4795-8C46-0D90177C1C33}" type="slidenum">
              <a:rPr lang="fi-FI" smtClean="0"/>
              <a:t>‹#›</a:t>
            </a:fld>
            <a:endParaRPr lang="fi-FI"/>
          </a:p>
        </p:txBody>
      </p:sp>
    </p:spTree>
    <p:extLst>
      <p:ext uri="{BB962C8B-B14F-4D97-AF65-F5344CB8AC3E}">
        <p14:creationId xmlns:p14="http://schemas.microsoft.com/office/powerpoint/2010/main" val="26077684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Date Placeholder 3"/>
          <p:cNvSpPr>
            <a:spLocks noGrp="1"/>
          </p:cNvSpPr>
          <p:nvPr>
            <p:ph type="dt" sz="half" idx="10"/>
          </p:nvPr>
        </p:nvSpPr>
        <p:spPr/>
        <p:txBody>
          <a:bodyPr/>
          <a:lstStyle/>
          <a:p>
            <a:fld id="{71F459C8-23F7-4AD9-8F64-119BE6B03FB5}" type="datetimeFigureOut">
              <a:rPr lang="fi-FI" smtClean="0"/>
              <a:t>11.11.2019</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687E0E37-0E92-4795-8C46-0D90177C1C33}" type="slidenum">
              <a:rPr lang="fi-FI" smtClean="0"/>
              <a:t>‹#›</a:t>
            </a:fld>
            <a:endParaRPr lang="fi-FI"/>
          </a:p>
        </p:txBody>
      </p:sp>
    </p:spTree>
    <p:extLst>
      <p:ext uri="{BB962C8B-B14F-4D97-AF65-F5344CB8AC3E}">
        <p14:creationId xmlns:p14="http://schemas.microsoft.com/office/powerpoint/2010/main" val="18091220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i-FI"/>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1F459C8-23F7-4AD9-8F64-119BE6B03FB5}" type="datetimeFigureOut">
              <a:rPr lang="fi-FI" smtClean="0"/>
              <a:t>11.11.2019</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687E0E37-0E92-4795-8C46-0D90177C1C33}" type="slidenum">
              <a:rPr lang="fi-FI" smtClean="0"/>
              <a:t>‹#›</a:t>
            </a:fld>
            <a:endParaRPr lang="fi-FI"/>
          </a:p>
        </p:txBody>
      </p:sp>
    </p:spTree>
    <p:extLst>
      <p:ext uri="{BB962C8B-B14F-4D97-AF65-F5344CB8AC3E}">
        <p14:creationId xmlns:p14="http://schemas.microsoft.com/office/powerpoint/2010/main" val="36877233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5" name="Date Placeholder 4"/>
          <p:cNvSpPr>
            <a:spLocks noGrp="1"/>
          </p:cNvSpPr>
          <p:nvPr>
            <p:ph type="dt" sz="half" idx="10"/>
          </p:nvPr>
        </p:nvSpPr>
        <p:spPr/>
        <p:txBody>
          <a:bodyPr/>
          <a:lstStyle/>
          <a:p>
            <a:fld id="{71F459C8-23F7-4AD9-8F64-119BE6B03FB5}" type="datetimeFigureOut">
              <a:rPr lang="fi-FI" smtClean="0"/>
              <a:t>11.11.2019</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687E0E37-0E92-4795-8C46-0D90177C1C33}" type="slidenum">
              <a:rPr lang="fi-FI" smtClean="0"/>
              <a:t>‹#›</a:t>
            </a:fld>
            <a:endParaRPr lang="fi-FI"/>
          </a:p>
        </p:txBody>
      </p:sp>
    </p:spTree>
    <p:extLst>
      <p:ext uri="{BB962C8B-B14F-4D97-AF65-F5344CB8AC3E}">
        <p14:creationId xmlns:p14="http://schemas.microsoft.com/office/powerpoint/2010/main" val="11881928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i-FI"/>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7" name="Date Placeholder 6"/>
          <p:cNvSpPr>
            <a:spLocks noGrp="1"/>
          </p:cNvSpPr>
          <p:nvPr>
            <p:ph type="dt" sz="half" idx="10"/>
          </p:nvPr>
        </p:nvSpPr>
        <p:spPr/>
        <p:txBody>
          <a:bodyPr/>
          <a:lstStyle/>
          <a:p>
            <a:fld id="{71F459C8-23F7-4AD9-8F64-119BE6B03FB5}" type="datetimeFigureOut">
              <a:rPr lang="fi-FI" smtClean="0"/>
              <a:t>11.11.2019</a:t>
            </a:fld>
            <a:endParaRPr lang="fi-FI"/>
          </a:p>
        </p:txBody>
      </p:sp>
      <p:sp>
        <p:nvSpPr>
          <p:cNvPr id="8" name="Footer Placeholder 7"/>
          <p:cNvSpPr>
            <a:spLocks noGrp="1"/>
          </p:cNvSpPr>
          <p:nvPr>
            <p:ph type="ftr" sz="quarter" idx="11"/>
          </p:nvPr>
        </p:nvSpPr>
        <p:spPr/>
        <p:txBody>
          <a:bodyPr/>
          <a:lstStyle/>
          <a:p>
            <a:endParaRPr lang="fi-FI"/>
          </a:p>
        </p:txBody>
      </p:sp>
      <p:sp>
        <p:nvSpPr>
          <p:cNvPr id="9" name="Slide Number Placeholder 8"/>
          <p:cNvSpPr>
            <a:spLocks noGrp="1"/>
          </p:cNvSpPr>
          <p:nvPr>
            <p:ph type="sldNum" sz="quarter" idx="12"/>
          </p:nvPr>
        </p:nvSpPr>
        <p:spPr/>
        <p:txBody>
          <a:bodyPr/>
          <a:lstStyle/>
          <a:p>
            <a:fld id="{687E0E37-0E92-4795-8C46-0D90177C1C33}" type="slidenum">
              <a:rPr lang="fi-FI" smtClean="0"/>
              <a:t>‹#›</a:t>
            </a:fld>
            <a:endParaRPr lang="fi-FI"/>
          </a:p>
        </p:txBody>
      </p:sp>
    </p:spTree>
    <p:extLst>
      <p:ext uri="{BB962C8B-B14F-4D97-AF65-F5344CB8AC3E}">
        <p14:creationId xmlns:p14="http://schemas.microsoft.com/office/powerpoint/2010/main" val="21446403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Date Placeholder 2"/>
          <p:cNvSpPr>
            <a:spLocks noGrp="1"/>
          </p:cNvSpPr>
          <p:nvPr>
            <p:ph type="dt" sz="half" idx="10"/>
          </p:nvPr>
        </p:nvSpPr>
        <p:spPr/>
        <p:txBody>
          <a:bodyPr/>
          <a:lstStyle/>
          <a:p>
            <a:fld id="{71F459C8-23F7-4AD9-8F64-119BE6B03FB5}" type="datetimeFigureOut">
              <a:rPr lang="fi-FI" smtClean="0"/>
              <a:t>11.11.2019</a:t>
            </a:fld>
            <a:endParaRPr lang="fi-FI"/>
          </a:p>
        </p:txBody>
      </p:sp>
      <p:sp>
        <p:nvSpPr>
          <p:cNvPr id="4" name="Footer Placeholder 3"/>
          <p:cNvSpPr>
            <a:spLocks noGrp="1"/>
          </p:cNvSpPr>
          <p:nvPr>
            <p:ph type="ftr" sz="quarter" idx="11"/>
          </p:nvPr>
        </p:nvSpPr>
        <p:spPr/>
        <p:txBody>
          <a:bodyPr/>
          <a:lstStyle/>
          <a:p>
            <a:endParaRPr lang="fi-FI"/>
          </a:p>
        </p:txBody>
      </p:sp>
      <p:sp>
        <p:nvSpPr>
          <p:cNvPr id="5" name="Slide Number Placeholder 4"/>
          <p:cNvSpPr>
            <a:spLocks noGrp="1"/>
          </p:cNvSpPr>
          <p:nvPr>
            <p:ph type="sldNum" sz="quarter" idx="12"/>
          </p:nvPr>
        </p:nvSpPr>
        <p:spPr/>
        <p:txBody>
          <a:bodyPr/>
          <a:lstStyle/>
          <a:p>
            <a:fld id="{687E0E37-0E92-4795-8C46-0D90177C1C33}" type="slidenum">
              <a:rPr lang="fi-FI" smtClean="0"/>
              <a:t>‹#›</a:t>
            </a:fld>
            <a:endParaRPr lang="fi-FI"/>
          </a:p>
        </p:txBody>
      </p:sp>
    </p:spTree>
    <p:extLst>
      <p:ext uri="{BB962C8B-B14F-4D97-AF65-F5344CB8AC3E}">
        <p14:creationId xmlns:p14="http://schemas.microsoft.com/office/powerpoint/2010/main" val="35035194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F459C8-23F7-4AD9-8F64-119BE6B03FB5}" type="datetimeFigureOut">
              <a:rPr lang="fi-FI" smtClean="0"/>
              <a:t>11.11.2019</a:t>
            </a:fld>
            <a:endParaRPr lang="fi-FI"/>
          </a:p>
        </p:txBody>
      </p:sp>
      <p:sp>
        <p:nvSpPr>
          <p:cNvPr id="3" name="Footer Placeholder 2"/>
          <p:cNvSpPr>
            <a:spLocks noGrp="1"/>
          </p:cNvSpPr>
          <p:nvPr>
            <p:ph type="ftr" sz="quarter" idx="11"/>
          </p:nvPr>
        </p:nvSpPr>
        <p:spPr/>
        <p:txBody>
          <a:bodyPr/>
          <a:lstStyle/>
          <a:p>
            <a:endParaRPr lang="fi-FI"/>
          </a:p>
        </p:txBody>
      </p:sp>
      <p:sp>
        <p:nvSpPr>
          <p:cNvPr id="4" name="Slide Number Placeholder 3"/>
          <p:cNvSpPr>
            <a:spLocks noGrp="1"/>
          </p:cNvSpPr>
          <p:nvPr>
            <p:ph type="sldNum" sz="quarter" idx="12"/>
          </p:nvPr>
        </p:nvSpPr>
        <p:spPr/>
        <p:txBody>
          <a:bodyPr/>
          <a:lstStyle/>
          <a:p>
            <a:fld id="{687E0E37-0E92-4795-8C46-0D90177C1C33}" type="slidenum">
              <a:rPr lang="fi-FI" smtClean="0"/>
              <a:t>‹#›</a:t>
            </a:fld>
            <a:endParaRPr lang="fi-FI"/>
          </a:p>
        </p:txBody>
      </p:sp>
    </p:spTree>
    <p:extLst>
      <p:ext uri="{BB962C8B-B14F-4D97-AF65-F5344CB8AC3E}">
        <p14:creationId xmlns:p14="http://schemas.microsoft.com/office/powerpoint/2010/main" val="2916849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i-FI"/>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1F459C8-23F7-4AD9-8F64-119BE6B03FB5}" type="datetimeFigureOut">
              <a:rPr lang="fi-FI" smtClean="0"/>
              <a:t>11.11.2019</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687E0E37-0E92-4795-8C46-0D90177C1C33}" type="slidenum">
              <a:rPr lang="fi-FI" smtClean="0"/>
              <a:t>‹#›</a:t>
            </a:fld>
            <a:endParaRPr lang="fi-FI"/>
          </a:p>
        </p:txBody>
      </p:sp>
    </p:spTree>
    <p:extLst>
      <p:ext uri="{BB962C8B-B14F-4D97-AF65-F5344CB8AC3E}">
        <p14:creationId xmlns:p14="http://schemas.microsoft.com/office/powerpoint/2010/main" val="19303187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i-FI"/>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1F459C8-23F7-4AD9-8F64-119BE6B03FB5}" type="datetimeFigureOut">
              <a:rPr lang="fi-FI" smtClean="0"/>
              <a:t>11.11.2019</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687E0E37-0E92-4795-8C46-0D90177C1C33}" type="slidenum">
              <a:rPr lang="fi-FI" smtClean="0"/>
              <a:t>‹#›</a:t>
            </a:fld>
            <a:endParaRPr lang="fi-FI"/>
          </a:p>
        </p:txBody>
      </p:sp>
    </p:spTree>
    <p:extLst>
      <p:ext uri="{BB962C8B-B14F-4D97-AF65-F5344CB8AC3E}">
        <p14:creationId xmlns:p14="http://schemas.microsoft.com/office/powerpoint/2010/main" val="18005034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fi-FI"/>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F459C8-23F7-4AD9-8F64-119BE6B03FB5}" type="datetimeFigureOut">
              <a:rPr lang="fi-FI" smtClean="0"/>
              <a:t>11.11.2019</a:t>
            </a:fld>
            <a:endParaRPr lang="fi-FI"/>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7E0E37-0E92-4795-8C46-0D90177C1C33}" type="slidenum">
              <a:rPr lang="fi-FI" smtClean="0"/>
              <a:t>‹#›</a:t>
            </a:fld>
            <a:endParaRPr lang="fi-FI"/>
          </a:p>
        </p:txBody>
      </p:sp>
    </p:spTree>
    <p:extLst>
      <p:ext uri="{BB962C8B-B14F-4D97-AF65-F5344CB8AC3E}">
        <p14:creationId xmlns:p14="http://schemas.microsoft.com/office/powerpoint/2010/main" val="16343505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en.wikipedia.org/wiki/Whooper_swan"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503" y="0"/>
            <a:ext cx="9144000" cy="6858000"/>
          </a:xfrm>
          <a:prstGeom prst="rect">
            <a:avLst/>
          </a:prstGeom>
        </p:spPr>
      </p:pic>
      <p:sp>
        <p:nvSpPr>
          <p:cNvPr id="2" name="Title 1"/>
          <p:cNvSpPr>
            <a:spLocks noGrp="1"/>
          </p:cNvSpPr>
          <p:nvPr>
            <p:ph type="ctrTitle"/>
          </p:nvPr>
        </p:nvSpPr>
        <p:spPr>
          <a:xfrm>
            <a:off x="700303" y="908720"/>
            <a:ext cx="7772400" cy="2376264"/>
          </a:xfrm>
        </p:spPr>
        <p:txBody>
          <a:bodyPr>
            <a:normAutofit fontScale="90000"/>
          </a:bodyPr>
          <a:lstStyle/>
          <a:p>
            <a:r>
              <a:rPr lang="fi-FI" dirty="0" err="1" smtClean="0">
                <a:solidFill>
                  <a:schemeClr val="bg1"/>
                </a:solidFill>
              </a:rPr>
              <a:t>Official</a:t>
            </a:r>
            <a:r>
              <a:rPr lang="fi-FI" dirty="0" smtClean="0">
                <a:solidFill>
                  <a:schemeClr val="bg1"/>
                </a:solidFill>
              </a:rPr>
              <a:t> </a:t>
            </a:r>
            <a:r>
              <a:rPr lang="fi-FI" dirty="0" err="1">
                <a:solidFill>
                  <a:schemeClr val="bg1"/>
                </a:solidFill>
              </a:rPr>
              <a:t>bilingualism</a:t>
            </a:r>
            <a:r>
              <a:rPr lang="fi-FI" dirty="0">
                <a:solidFill>
                  <a:schemeClr val="bg1"/>
                </a:solidFill>
              </a:rPr>
              <a:t>, </a:t>
            </a:r>
            <a:r>
              <a:rPr lang="fi-FI" dirty="0" err="1">
                <a:solidFill>
                  <a:schemeClr val="bg1"/>
                </a:solidFill>
              </a:rPr>
              <a:t>monolingual</a:t>
            </a:r>
            <a:r>
              <a:rPr lang="fi-FI" dirty="0">
                <a:solidFill>
                  <a:schemeClr val="bg1"/>
                </a:solidFill>
              </a:rPr>
              <a:t> </a:t>
            </a:r>
            <a:r>
              <a:rPr lang="fi-FI" dirty="0" err="1">
                <a:solidFill>
                  <a:schemeClr val="bg1"/>
                </a:solidFill>
              </a:rPr>
              <a:t>integration</a:t>
            </a:r>
            <a:r>
              <a:rPr lang="fi-FI" dirty="0">
                <a:solidFill>
                  <a:schemeClr val="bg1"/>
                </a:solidFill>
              </a:rPr>
              <a:t> </a:t>
            </a:r>
            <a:r>
              <a:rPr lang="fi-FI" dirty="0" err="1">
                <a:solidFill>
                  <a:schemeClr val="bg1"/>
                </a:solidFill>
              </a:rPr>
              <a:t>training</a:t>
            </a:r>
            <a:r>
              <a:rPr lang="fi-FI" dirty="0">
                <a:solidFill>
                  <a:schemeClr val="bg1"/>
                </a:solidFill>
              </a:rPr>
              <a:t> and </a:t>
            </a:r>
            <a:r>
              <a:rPr lang="fi-FI" dirty="0" smtClean="0">
                <a:solidFill>
                  <a:schemeClr val="bg1"/>
                </a:solidFill>
              </a:rPr>
              <a:t/>
            </a:r>
            <a:br>
              <a:rPr lang="fi-FI" dirty="0" smtClean="0">
                <a:solidFill>
                  <a:schemeClr val="bg1"/>
                </a:solidFill>
              </a:rPr>
            </a:br>
            <a:r>
              <a:rPr lang="fi-FI" dirty="0" err="1" smtClean="0">
                <a:solidFill>
                  <a:schemeClr val="bg1"/>
                </a:solidFill>
              </a:rPr>
              <a:t>multilingual</a:t>
            </a:r>
            <a:r>
              <a:rPr lang="fi-FI" dirty="0" smtClean="0">
                <a:solidFill>
                  <a:schemeClr val="bg1"/>
                </a:solidFill>
              </a:rPr>
              <a:t> </a:t>
            </a:r>
            <a:r>
              <a:rPr lang="fi-FI" dirty="0" err="1">
                <a:solidFill>
                  <a:schemeClr val="bg1"/>
                </a:solidFill>
              </a:rPr>
              <a:t>lives</a:t>
            </a:r>
            <a:r>
              <a:rPr lang="fi-FI" dirty="0">
                <a:solidFill>
                  <a:schemeClr val="bg1"/>
                </a:solidFill>
              </a:rPr>
              <a:t> – </a:t>
            </a:r>
            <a:r>
              <a:rPr lang="fi-FI" dirty="0" smtClean="0">
                <a:solidFill>
                  <a:schemeClr val="bg1"/>
                </a:solidFill>
              </a:rPr>
              <a:t/>
            </a:r>
            <a:br>
              <a:rPr lang="fi-FI" dirty="0" smtClean="0">
                <a:solidFill>
                  <a:schemeClr val="bg1"/>
                </a:solidFill>
              </a:rPr>
            </a:br>
            <a:r>
              <a:rPr lang="fi-FI" dirty="0" err="1" smtClean="0">
                <a:solidFill>
                  <a:schemeClr val="bg1"/>
                </a:solidFill>
              </a:rPr>
              <a:t>challenges</a:t>
            </a:r>
            <a:r>
              <a:rPr lang="fi-FI" dirty="0" smtClean="0">
                <a:solidFill>
                  <a:schemeClr val="bg1"/>
                </a:solidFill>
              </a:rPr>
              <a:t> </a:t>
            </a:r>
            <a:r>
              <a:rPr lang="fi-FI" dirty="0">
                <a:solidFill>
                  <a:schemeClr val="bg1"/>
                </a:solidFill>
              </a:rPr>
              <a:t>for </a:t>
            </a:r>
            <a:r>
              <a:rPr lang="fi-FI" dirty="0" err="1">
                <a:solidFill>
                  <a:schemeClr val="bg1"/>
                </a:solidFill>
              </a:rPr>
              <a:t>integration</a:t>
            </a:r>
            <a:r>
              <a:rPr lang="fi-FI" dirty="0">
                <a:solidFill>
                  <a:schemeClr val="bg1"/>
                </a:solidFill>
              </a:rPr>
              <a:t> </a:t>
            </a:r>
            <a:r>
              <a:rPr lang="fi-FI" dirty="0" err="1" smtClean="0">
                <a:solidFill>
                  <a:schemeClr val="bg1"/>
                </a:solidFill>
              </a:rPr>
              <a:t>policies</a:t>
            </a:r>
            <a:endParaRPr lang="fi-FI" dirty="0">
              <a:solidFill>
                <a:schemeClr val="bg1"/>
              </a:solidFill>
            </a:endParaRPr>
          </a:p>
        </p:txBody>
      </p:sp>
      <p:sp>
        <p:nvSpPr>
          <p:cNvPr id="3" name="Subtitle 2"/>
          <p:cNvSpPr>
            <a:spLocks noGrp="1"/>
          </p:cNvSpPr>
          <p:nvPr>
            <p:ph type="subTitle" idx="1"/>
          </p:nvPr>
        </p:nvSpPr>
        <p:spPr>
          <a:xfrm>
            <a:off x="1259632" y="5013176"/>
            <a:ext cx="6400800" cy="1752600"/>
          </a:xfrm>
        </p:spPr>
        <p:txBody>
          <a:bodyPr/>
          <a:lstStyle/>
          <a:p>
            <a:r>
              <a:rPr lang="fi-FI" dirty="0">
                <a:solidFill>
                  <a:schemeClr val="bg1"/>
                </a:solidFill>
              </a:rPr>
              <a:t>Sari Pöyhönen</a:t>
            </a:r>
          </a:p>
          <a:p>
            <a:r>
              <a:rPr lang="fi-FI" dirty="0" smtClean="0">
                <a:solidFill>
                  <a:schemeClr val="bg1"/>
                </a:solidFill>
              </a:rPr>
              <a:t>University of Jyväskylä, Finland</a:t>
            </a:r>
            <a:endParaRPr lang="fi-FI" dirty="0">
              <a:solidFill>
                <a:schemeClr val="bg1"/>
              </a:solidFill>
            </a:endParaRPr>
          </a:p>
        </p:txBody>
      </p:sp>
    </p:spTree>
    <p:extLst>
      <p:ext uri="{BB962C8B-B14F-4D97-AF65-F5344CB8AC3E}">
        <p14:creationId xmlns:p14="http://schemas.microsoft.com/office/powerpoint/2010/main" val="4483654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i-FI" dirty="0" smtClean="0"/>
              <a:t>20 </a:t>
            </a:r>
            <a:r>
              <a:rPr lang="fi-FI" dirty="0" err="1" smtClean="0"/>
              <a:t>lessons</a:t>
            </a:r>
            <a:r>
              <a:rPr lang="fi-FI" dirty="0" smtClean="0"/>
              <a:t> a </a:t>
            </a:r>
            <a:r>
              <a:rPr lang="fi-FI" dirty="0" err="1" smtClean="0"/>
              <a:t>week</a:t>
            </a:r>
            <a:endParaRPr lang="fi-FI" dirty="0"/>
          </a:p>
        </p:txBody>
      </p:sp>
      <p:sp>
        <p:nvSpPr>
          <p:cNvPr id="5" name="Content Placeholder 4"/>
          <p:cNvSpPr>
            <a:spLocks noGrp="1"/>
          </p:cNvSpPr>
          <p:nvPr>
            <p:ph sz="half" idx="1"/>
          </p:nvPr>
        </p:nvSpPr>
        <p:spPr>
          <a:xfrm>
            <a:off x="457200" y="1600201"/>
            <a:ext cx="4038600" cy="4637111"/>
          </a:xfrm>
        </p:spPr>
        <p:txBody>
          <a:bodyPr>
            <a:normAutofit fontScale="85000" lnSpcReduction="20000"/>
          </a:bodyPr>
          <a:lstStyle/>
          <a:p>
            <a:r>
              <a:rPr lang="fi-FI" dirty="0"/>
              <a:t>Folk </a:t>
            </a:r>
            <a:r>
              <a:rPr lang="fi-FI" dirty="0" err="1"/>
              <a:t>high</a:t>
            </a:r>
            <a:r>
              <a:rPr lang="fi-FI" dirty="0"/>
              <a:t> </a:t>
            </a:r>
            <a:r>
              <a:rPr lang="fi-FI" dirty="0" err="1"/>
              <a:t>school</a:t>
            </a:r>
            <a:r>
              <a:rPr lang="fi-FI" dirty="0"/>
              <a:t> </a:t>
            </a:r>
            <a:r>
              <a:rPr lang="fi-FI" dirty="0" err="1"/>
              <a:t>Norrvalla</a:t>
            </a:r>
            <a:r>
              <a:rPr lang="fi-FI" dirty="0"/>
              <a:t> in </a:t>
            </a:r>
            <a:r>
              <a:rPr lang="fi-FI" dirty="0" err="1" smtClean="0"/>
              <a:t>Vörå</a:t>
            </a:r>
            <a:r>
              <a:rPr lang="fi-FI" dirty="0" smtClean="0"/>
              <a:t>, </a:t>
            </a:r>
            <a:r>
              <a:rPr lang="fi-FI" dirty="0" err="1" smtClean="0"/>
              <a:t>project</a:t>
            </a:r>
            <a:r>
              <a:rPr lang="fi-FI" dirty="0" smtClean="0"/>
              <a:t> </a:t>
            </a:r>
            <a:r>
              <a:rPr lang="fi-FI" dirty="0" err="1" smtClean="0"/>
              <a:t>funding</a:t>
            </a:r>
            <a:endParaRPr lang="fi-FI" dirty="0"/>
          </a:p>
          <a:p>
            <a:r>
              <a:rPr lang="fi-FI" dirty="0" err="1"/>
              <a:t>Possibilities</a:t>
            </a:r>
            <a:r>
              <a:rPr lang="fi-FI" dirty="0"/>
              <a:t> to </a:t>
            </a:r>
            <a:r>
              <a:rPr lang="fi-FI" dirty="0" err="1" smtClean="0"/>
              <a:t>meet</a:t>
            </a:r>
            <a:r>
              <a:rPr lang="fi-FI" dirty="0" smtClean="0"/>
              <a:t> </a:t>
            </a:r>
            <a:r>
              <a:rPr lang="fi-FI" dirty="0" err="1" smtClean="0"/>
              <a:t>local</a:t>
            </a:r>
            <a:r>
              <a:rPr lang="fi-FI" dirty="0" smtClean="0"/>
              <a:t> </a:t>
            </a:r>
            <a:r>
              <a:rPr lang="fi-FI" dirty="0" err="1" smtClean="0"/>
              <a:t>people</a:t>
            </a:r>
            <a:endParaRPr lang="fi-FI" dirty="0" smtClean="0"/>
          </a:p>
          <a:p>
            <a:r>
              <a:rPr lang="fi-FI" dirty="0" smtClean="0"/>
              <a:t>New </a:t>
            </a:r>
            <a:r>
              <a:rPr lang="fi-FI" dirty="0" err="1"/>
              <a:t>meaning</a:t>
            </a:r>
            <a:r>
              <a:rPr lang="fi-FI" dirty="0"/>
              <a:t> in life, daily </a:t>
            </a:r>
            <a:r>
              <a:rPr lang="fi-FI" dirty="0" err="1"/>
              <a:t>routines</a:t>
            </a:r>
            <a:endParaRPr lang="fi-FI" dirty="0"/>
          </a:p>
          <a:p>
            <a:r>
              <a:rPr lang="fi-FI" dirty="0" err="1"/>
              <a:t>Free</a:t>
            </a:r>
            <a:r>
              <a:rPr lang="fi-FI" dirty="0"/>
              <a:t> </a:t>
            </a:r>
            <a:r>
              <a:rPr lang="fi-FI" dirty="0" err="1"/>
              <a:t>lunch</a:t>
            </a:r>
            <a:endParaRPr lang="fi-FI" dirty="0"/>
          </a:p>
          <a:p>
            <a:r>
              <a:rPr lang="fi-FI" dirty="0" err="1"/>
              <a:t>Swedish</a:t>
            </a:r>
            <a:r>
              <a:rPr lang="fi-FI" dirty="0"/>
              <a:t> </a:t>
            </a:r>
            <a:r>
              <a:rPr lang="fi-FI" dirty="0" err="1"/>
              <a:t>felt</a:t>
            </a:r>
            <a:r>
              <a:rPr lang="fi-FI" dirty="0"/>
              <a:t> </a:t>
            </a:r>
            <a:r>
              <a:rPr lang="fi-FI" dirty="0" err="1"/>
              <a:t>easier</a:t>
            </a:r>
            <a:r>
              <a:rPr lang="fi-FI" dirty="0"/>
              <a:t> </a:t>
            </a:r>
            <a:r>
              <a:rPr lang="fi-FI" dirty="0" err="1"/>
              <a:t>than</a:t>
            </a:r>
            <a:r>
              <a:rPr lang="fi-FI" dirty="0"/>
              <a:t> </a:t>
            </a:r>
            <a:r>
              <a:rPr lang="fi-FI" dirty="0" err="1"/>
              <a:t>Finnish</a:t>
            </a:r>
            <a:endParaRPr lang="fi-FI" dirty="0"/>
          </a:p>
          <a:p>
            <a:r>
              <a:rPr lang="fi-FI" dirty="0"/>
              <a:t>Course </a:t>
            </a:r>
            <a:r>
              <a:rPr lang="fi-FI" dirty="0" err="1"/>
              <a:t>was</a:t>
            </a:r>
            <a:r>
              <a:rPr lang="fi-FI" dirty="0"/>
              <a:t> </a:t>
            </a:r>
            <a:r>
              <a:rPr lang="fi-FI" dirty="0" err="1"/>
              <a:t>intensive</a:t>
            </a:r>
            <a:r>
              <a:rPr lang="fi-FI" dirty="0"/>
              <a:t> </a:t>
            </a:r>
            <a:r>
              <a:rPr lang="fi-FI" dirty="0" err="1"/>
              <a:t>but</a:t>
            </a:r>
            <a:r>
              <a:rPr lang="fi-FI" dirty="0"/>
              <a:t> </a:t>
            </a:r>
            <a:r>
              <a:rPr lang="fi-FI" dirty="0" err="1"/>
              <a:t>far</a:t>
            </a:r>
            <a:r>
              <a:rPr lang="fi-FI" dirty="0"/>
              <a:t> </a:t>
            </a:r>
            <a:r>
              <a:rPr lang="fi-FI" dirty="0" err="1"/>
              <a:t>too</a:t>
            </a:r>
            <a:r>
              <a:rPr lang="fi-FI" dirty="0"/>
              <a:t> </a:t>
            </a:r>
            <a:r>
              <a:rPr lang="fi-FI" dirty="0" err="1"/>
              <a:t>short</a:t>
            </a:r>
            <a:r>
              <a:rPr lang="fi-FI" dirty="0"/>
              <a:t> (8 </a:t>
            </a:r>
            <a:r>
              <a:rPr lang="fi-FI" dirty="0" err="1"/>
              <a:t>weeks</a:t>
            </a:r>
            <a:r>
              <a:rPr lang="fi-FI" dirty="0"/>
              <a:t>) </a:t>
            </a:r>
          </a:p>
          <a:p>
            <a:r>
              <a:rPr lang="fi-FI" dirty="0" err="1"/>
              <a:t>Motivation</a:t>
            </a:r>
            <a:r>
              <a:rPr lang="fi-FI" dirty="0"/>
              <a:t> to </a:t>
            </a:r>
            <a:r>
              <a:rPr lang="fi-FI" dirty="0" err="1"/>
              <a:t>go</a:t>
            </a:r>
            <a:r>
              <a:rPr lang="fi-FI" dirty="0"/>
              <a:t> </a:t>
            </a:r>
            <a:r>
              <a:rPr lang="fi-FI" dirty="0" err="1"/>
              <a:t>back</a:t>
            </a:r>
            <a:r>
              <a:rPr lang="fi-FI" dirty="0"/>
              <a:t> to the ”</a:t>
            </a:r>
            <a:r>
              <a:rPr lang="fi-FI" dirty="0" err="1"/>
              <a:t>school</a:t>
            </a:r>
            <a:r>
              <a:rPr lang="fi-FI" dirty="0"/>
              <a:t>” </a:t>
            </a:r>
            <a:r>
              <a:rPr lang="fi-FI" dirty="0" err="1"/>
              <a:t>was</a:t>
            </a:r>
            <a:r>
              <a:rPr lang="fi-FI" dirty="0"/>
              <a:t> </a:t>
            </a:r>
            <a:r>
              <a:rPr lang="fi-FI" dirty="0" err="1"/>
              <a:t>very</a:t>
            </a:r>
            <a:r>
              <a:rPr lang="fi-FI" dirty="0"/>
              <a:t> </a:t>
            </a:r>
            <a:r>
              <a:rPr lang="fi-FI" dirty="0" err="1" smtClean="0"/>
              <a:t>low</a:t>
            </a:r>
            <a:endParaRPr lang="fi-FI" dirty="0"/>
          </a:p>
          <a:p>
            <a:endParaRPr lang="fi-FI" dirty="0"/>
          </a:p>
        </p:txBody>
      </p:sp>
      <p:sp>
        <p:nvSpPr>
          <p:cNvPr id="8" name="Content Placeholder 7"/>
          <p:cNvSpPr>
            <a:spLocks noGrp="1"/>
          </p:cNvSpPr>
          <p:nvPr>
            <p:ph sz="half" idx="2"/>
          </p:nvPr>
        </p:nvSpPr>
        <p:spPr/>
        <p:txBody>
          <a:bodyPr/>
          <a:lstStyle/>
          <a:p>
            <a:endParaRPr lang="fi-FI"/>
          </a:p>
        </p:txBody>
      </p:sp>
      <p:pic>
        <p:nvPicPr>
          <p:cNvPr id="9" name="Picture 2" descr="S:\solki-oravais\Valokuvat\Oravainen, Norrvalla 22.-23.9.2015\Norrvallan kaytavalla (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1340768"/>
            <a:ext cx="4464496" cy="5221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40826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spoyhone\AppData\Local\Microsoft\Windows\Temporary Internet Files\Content.Outlook\LHF46EF3\anwar englant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5" y="404664"/>
            <a:ext cx="8496945" cy="6120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56473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i-FI" dirty="0" err="1" smtClean="0"/>
              <a:t>Implicit</a:t>
            </a:r>
            <a:r>
              <a:rPr lang="fi-FI" dirty="0" smtClean="0"/>
              <a:t> </a:t>
            </a:r>
            <a:r>
              <a:rPr lang="fi-FI" dirty="0" err="1" smtClean="0"/>
              <a:t>language</a:t>
            </a:r>
            <a:r>
              <a:rPr lang="fi-FI" dirty="0" smtClean="0"/>
              <a:t> </a:t>
            </a:r>
            <a:r>
              <a:rPr lang="fi-FI" dirty="0" err="1" smtClean="0"/>
              <a:t>policy</a:t>
            </a:r>
            <a:r>
              <a:rPr lang="fi-FI" dirty="0" smtClean="0"/>
              <a:t> </a:t>
            </a:r>
            <a:r>
              <a:rPr lang="fi-FI" dirty="0" err="1" smtClean="0"/>
              <a:t>decisions</a:t>
            </a:r>
            <a:endParaRPr lang="fi-FI" dirty="0"/>
          </a:p>
        </p:txBody>
      </p:sp>
      <p:sp>
        <p:nvSpPr>
          <p:cNvPr id="3" name="Content Placeholder 2"/>
          <p:cNvSpPr>
            <a:spLocks noGrp="1"/>
          </p:cNvSpPr>
          <p:nvPr>
            <p:ph idx="1"/>
          </p:nvPr>
        </p:nvSpPr>
        <p:spPr>
          <a:xfrm>
            <a:off x="457200" y="1484785"/>
            <a:ext cx="8229600" cy="4641380"/>
          </a:xfrm>
        </p:spPr>
        <p:txBody>
          <a:bodyPr>
            <a:normAutofit/>
          </a:bodyPr>
          <a:lstStyle/>
          <a:p>
            <a:r>
              <a:rPr lang="sv-SE" dirty="0"/>
              <a:t>MIGRIs </a:t>
            </a:r>
            <a:r>
              <a:rPr lang="sv-SE" dirty="0" smtClean="0"/>
              <a:t>implicit and explicit </a:t>
            </a:r>
            <a:r>
              <a:rPr lang="sv-SE" dirty="0" err="1" smtClean="0"/>
              <a:t>roles</a:t>
            </a:r>
            <a:r>
              <a:rPr lang="sv-SE" dirty="0" smtClean="0"/>
              <a:t> in the </a:t>
            </a:r>
            <a:r>
              <a:rPr lang="sv-SE" dirty="0" err="1" smtClean="0"/>
              <a:t>language</a:t>
            </a:r>
            <a:r>
              <a:rPr lang="sv-SE" dirty="0" smtClean="0"/>
              <a:t> (</a:t>
            </a:r>
            <a:r>
              <a:rPr lang="sv-SE" dirty="0" err="1" smtClean="0"/>
              <a:t>education</a:t>
            </a:r>
            <a:r>
              <a:rPr lang="sv-SE" dirty="0" smtClean="0"/>
              <a:t>) policy</a:t>
            </a:r>
            <a:endParaRPr lang="sv-SE" dirty="0"/>
          </a:p>
          <a:p>
            <a:pPr lvl="1"/>
            <a:r>
              <a:rPr lang="sv-SE" dirty="0"/>
              <a:t>Integration is not the </a:t>
            </a:r>
            <a:r>
              <a:rPr lang="sv-SE" dirty="0" err="1"/>
              <a:t>goal</a:t>
            </a:r>
            <a:r>
              <a:rPr lang="sv-SE" dirty="0"/>
              <a:t> of reception </a:t>
            </a:r>
            <a:r>
              <a:rPr lang="sv-SE" dirty="0" err="1" smtClean="0"/>
              <a:t>centres</a:t>
            </a:r>
            <a:endParaRPr lang="sv-SE" dirty="0" smtClean="0"/>
          </a:p>
          <a:p>
            <a:pPr lvl="1"/>
            <a:r>
              <a:rPr lang="en-US" dirty="0" smtClean="0"/>
              <a:t>Language education for internal security</a:t>
            </a:r>
            <a:endParaRPr lang="sv-SE" dirty="0"/>
          </a:p>
          <a:p>
            <a:r>
              <a:rPr lang="sv-SE" dirty="0" smtClean="0"/>
              <a:t>Swedish as </a:t>
            </a:r>
            <a:r>
              <a:rPr lang="sv-SE" dirty="0" err="1" smtClean="0"/>
              <a:t>shared</a:t>
            </a:r>
            <a:r>
              <a:rPr lang="sv-SE" dirty="0" smtClean="0"/>
              <a:t> </a:t>
            </a:r>
            <a:r>
              <a:rPr lang="sv-SE" dirty="0" err="1" smtClean="0"/>
              <a:t>language</a:t>
            </a:r>
            <a:r>
              <a:rPr lang="sv-SE" dirty="0" smtClean="0"/>
              <a:t> </a:t>
            </a:r>
            <a:r>
              <a:rPr lang="sv-SE" dirty="0" err="1" smtClean="0"/>
              <a:t>between</a:t>
            </a:r>
            <a:r>
              <a:rPr lang="sv-SE" dirty="0" smtClean="0"/>
              <a:t> co-</a:t>
            </a:r>
            <a:r>
              <a:rPr lang="sv-SE" dirty="0" err="1" smtClean="0"/>
              <a:t>workers</a:t>
            </a:r>
            <a:r>
              <a:rPr lang="sv-SE" dirty="0" smtClean="0"/>
              <a:t> and </a:t>
            </a:r>
            <a:r>
              <a:rPr lang="sv-SE" dirty="0" err="1" smtClean="0"/>
              <a:t>volunteers</a:t>
            </a:r>
            <a:endParaRPr lang="sv-SE" dirty="0" smtClean="0"/>
          </a:p>
          <a:p>
            <a:r>
              <a:rPr lang="sv-SE" dirty="0" smtClean="0"/>
              <a:t>Swedish </a:t>
            </a:r>
            <a:r>
              <a:rPr lang="sv-SE" dirty="0" err="1" smtClean="0"/>
              <a:t>courses</a:t>
            </a:r>
            <a:r>
              <a:rPr lang="sv-SE" dirty="0" smtClean="0"/>
              <a:t> </a:t>
            </a:r>
            <a:r>
              <a:rPr lang="sv-SE" dirty="0" err="1" smtClean="0"/>
              <a:t>provided</a:t>
            </a:r>
            <a:r>
              <a:rPr lang="sv-SE" dirty="0" smtClean="0"/>
              <a:t> by </a:t>
            </a:r>
            <a:r>
              <a:rPr lang="sv-SE" dirty="0" err="1" smtClean="0"/>
              <a:t>other</a:t>
            </a:r>
            <a:r>
              <a:rPr lang="sv-SE" dirty="0" smtClean="0"/>
              <a:t>, non-</a:t>
            </a:r>
            <a:r>
              <a:rPr lang="sv-SE" dirty="0" err="1" smtClean="0"/>
              <a:t>governmental</a:t>
            </a:r>
            <a:r>
              <a:rPr lang="sv-SE" dirty="0" smtClean="0"/>
              <a:t> </a:t>
            </a:r>
            <a:r>
              <a:rPr lang="sv-SE" dirty="0" err="1" smtClean="0"/>
              <a:t>stakeholders</a:t>
            </a:r>
            <a:endParaRPr lang="sv-SE" dirty="0"/>
          </a:p>
        </p:txBody>
      </p:sp>
    </p:spTree>
    <p:extLst>
      <p:ext uri="{BB962C8B-B14F-4D97-AF65-F5344CB8AC3E}">
        <p14:creationId xmlns:p14="http://schemas.microsoft.com/office/powerpoint/2010/main" val="41968675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S:\solki-oravais\Valokuvat\Oravainen, Norrvalla 22.-23.9.2015\Oravainen, eteinen, tisk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3873888"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S:\solki-oravais\Valokuvat\Oravainen, Norrvalla 22.-23.9.2015\Oravainen, eteinen, soittokell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9992" y="-12914"/>
            <a:ext cx="4644008" cy="6858000"/>
          </a:xfrm>
          <a:prstGeom prst="rect">
            <a:avLst/>
          </a:prstGeom>
          <a:noFill/>
          <a:extLst>
            <a:ext uri="{909E8E84-426E-40DD-AFC4-6F175D3DCCD1}">
              <a14:hiddenFill xmlns:a14="http://schemas.microsoft.com/office/drawing/2010/main">
                <a:solidFill>
                  <a:srgbClr val="FFFFFF"/>
                </a:solidFill>
              </a14:hiddenFill>
            </a:ext>
          </a:extLst>
        </p:spPr>
      </p:pic>
      <p:cxnSp>
        <p:nvCxnSpPr>
          <p:cNvPr id="3" name="Curved Connector 2"/>
          <p:cNvCxnSpPr/>
          <p:nvPr/>
        </p:nvCxnSpPr>
        <p:spPr>
          <a:xfrm>
            <a:off x="1187624" y="1628800"/>
            <a:ext cx="3816424" cy="1728192"/>
          </a:xfrm>
          <a:prstGeom prst="curvedConnector3">
            <a:avLst/>
          </a:prstGeom>
          <a:ln w="412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71229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smtClean="0"/>
              <a:t>Home language</a:t>
            </a:r>
            <a:endParaRPr lang="en-GB" sz="4000" dirty="0"/>
          </a:p>
        </p:txBody>
      </p:sp>
      <p:sp>
        <p:nvSpPr>
          <p:cNvPr id="3" name="Content Placeholder 2"/>
          <p:cNvSpPr>
            <a:spLocks noGrp="1"/>
          </p:cNvSpPr>
          <p:nvPr>
            <p:ph idx="1"/>
          </p:nvPr>
        </p:nvSpPr>
        <p:spPr>
          <a:xfrm>
            <a:off x="355600" y="1484784"/>
            <a:ext cx="8429625" cy="3960440"/>
          </a:xfrm>
        </p:spPr>
        <p:txBody>
          <a:bodyPr/>
          <a:lstStyle/>
          <a:p>
            <a:pPr marL="0" indent="0">
              <a:buNone/>
            </a:pPr>
            <a:r>
              <a:rPr lang="en-GB" dirty="0" smtClean="0"/>
              <a:t>The trouble with variables such as ‘home language’ [in policy research on language in education] is that they are established as unchecked assumptions and turned into powerful explanatory factors, while, in actual fact, they remain poorly argued and fragile assumptions. </a:t>
            </a:r>
          </a:p>
          <a:p>
            <a:pPr marL="0" indent="0" algn="r">
              <a:buNone/>
            </a:pPr>
            <a:r>
              <a:rPr lang="en-GB" dirty="0" smtClean="0"/>
              <a:t>(</a:t>
            </a:r>
            <a:r>
              <a:rPr lang="en-GB" dirty="0" err="1" smtClean="0"/>
              <a:t>Blommaert</a:t>
            </a:r>
            <a:r>
              <a:rPr lang="en-GB" dirty="0" smtClean="0"/>
              <a:t> 2017: 2)</a:t>
            </a:r>
          </a:p>
          <a:p>
            <a:pPr marL="0" indent="0" algn="r">
              <a:buNone/>
            </a:pPr>
            <a:endParaRPr lang="en-GB" dirty="0"/>
          </a:p>
        </p:txBody>
      </p:sp>
    </p:spTree>
    <p:extLst>
      <p:ext uri="{BB962C8B-B14F-4D97-AF65-F5344CB8AC3E}">
        <p14:creationId xmlns:p14="http://schemas.microsoft.com/office/powerpoint/2010/main" val="1151328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i-FI" dirty="0" err="1" smtClean="0"/>
              <a:t>Official</a:t>
            </a:r>
            <a:r>
              <a:rPr lang="fi-FI" dirty="0" smtClean="0"/>
              <a:t> </a:t>
            </a:r>
            <a:r>
              <a:rPr lang="fi-FI" dirty="0" err="1" smtClean="0"/>
              <a:t>bilingualism</a:t>
            </a:r>
            <a:r>
              <a:rPr lang="fi-FI" dirty="0" smtClean="0"/>
              <a:t> in Finland</a:t>
            </a:r>
            <a:endParaRPr lang="fi-FI" dirty="0"/>
          </a:p>
        </p:txBody>
      </p:sp>
      <p:sp>
        <p:nvSpPr>
          <p:cNvPr id="3" name="Content Placeholder 2"/>
          <p:cNvSpPr>
            <a:spLocks noGrp="1"/>
          </p:cNvSpPr>
          <p:nvPr>
            <p:ph idx="1"/>
          </p:nvPr>
        </p:nvSpPr>
        <p:spPr/>
        <p:txBody>
          <a:bodyPr>
            <a:normAutofit fontScale="92500" lnSpcReduction="10000"/>
          </a:bodyPr>
          <a:lstStyle/>
          <a:p>
            <a:r>
              <a:rPr lang="en-US" sz="2800" i="1" dirty="0" smtClean="0">
                <a:latin typeface="Calibri" pitchFamily="34" charset="0"/>
                <a:cs typeface="Calibri" pitchFamily="34" charset="0"/>
              </a:rPr>
              <a:t>“</a:t>
            </a:r>
            <a:r>
              <a:rPr lang="en-US" sz="2800" i="1" dirty="0">
                <a:latin typeface="Calibri" pitchFamily="34" charset="0"/>
                <a:cs typeface="Calibri" pitchFamily="34" charset="0"/>
              </a:rPr>
              <a:t>The national languages of Finland are Finnish and Swedish.”</a:t>
            </a:r>
          </a:p>
          <a:p>
            <a:pPr lvl="2"/>
            <a:r>
              <a:rPr lang="en-US" sz="2000" i="1" dirty="0">
                <a:latin typeface="Calibri" pitchFamily="34" charset="0"/>
                <a:cs typeface="Calibri" pitchFamily="34" charset="0"/>
              </a:rPr>
              <a:t>Constitution of Finland. Section 17 - Right to one's language and culture</a:t>
            </a:r>
          </a:p>
          <a:p>
            <a:pPr>
              <a:lnSpc>
                <a:spcPct val="90000"/>
              </a:lnSpc>
            </a:pPr>
            <a:r>
              <a:rPr lang="en-US" dirty="0" smtClean="0"/>
              <a:t> Population of Finland (</a:t>
            </a:r>
            <a:r>
              <a:rPr lang="fi-FI" dirty="0" smtClean="0"/>
              <a:t>5,5 </a:t>
            </a:r>
            <a:r>
              <a:rPr lang="fi-FI" dirty="0" err="1" smtClean="0"/>
              <a:t>million</a:t>
            </a:r>
            <a:r>
              <a:rPr lang="fi-FI" dirty="0" smtClean="0"/>
              <a:t>)</a:t>
            </a:r>
            <a:endParaRPr lang="en-US" dirty="0"/>
          </a:p>
          <a:p>
            <a:pPr lvl="1">
              <a:lnSpc>
                <a:spcPct val="90000"/>
              </a:lnSpc>
            </a:pPr>
            <a:r>
              <a:rPr lang="en-US" dirty="0"/>
              <a:t>87.6% </a:t>
            </a:r>
            <a:r>
              <a:rPr lang="en-US" dirty="0" smtClean="0"/>
              <a:t>Finnish-speakers</a:t>
            </a:r>
          </a:p>
          <a:p>
            <a:pPr lvl="1">
              <a:lnSpc>
                <a:spcPct val="90000"/>
              </a:lnSpc>
            </a:pPr>
            <a:r>
              <a:rPr lang="en-US" dirty="0" smtClean="0"/>
              <a:t>5.2% </a:t>
            </a:r>
            <a:r>
              <a:rPr lang="en-US" dirty="0"/>
              <a:t>Swedish-speakers</a:t>
            </a:r>
          </a:p>
          <a:p>
            <a:pPr lvl="1">
              <a:lnSpc>
                <a:spcPct val="90000"/>
              </a:lnSpc>
            </a:pPr>
            <a:r>
              <a:rPr lang="en-US" dirty="0"/>
              <a:t>0.1% Sami-speakers</a:t>
            </a:r>
          </a:p>
          <a:p>
            <a:pPr lvl="1">
              <a:lnSpc>
                <a:spcPct val="90000"/>
              </a:lnSpc>
            </a:pPr>
            <a:r>
              <a:rPr lang="en-US" dirty="0" smtClean="0"/>
              <a:t>7.1% </a:t>
            </a:r>
            <a:r>
              <a:rPr lang="en-US" dirty="0"/>
              <a:t>Speakers of foreign languages</a:t>
            </a:r>
          </a:p>
          <a:p>
            <a:pPr>
              <a:lnSpc>
                <a:spcPct val="90000"/>
              </a:lnSpc>
            </a:pPr>
            <a:r>
              <a:rPr lang="en-GB" dirty="0"/>
              <a:t>No official statistics on bilingualism or multilingualism</a:t>
            </a:r>
            <a:endParaRPr lang="en-US" dirty="0"/>
          </a:p>
          <a:p>
            <a:pPr marL="457200" lvl="1" indent="0">
              <a:buNone/>
            </a:pPr>
            <a:endParaRPr lang="fi-FI" dirty="0"/>
          </a:p>
        </p:txBody>
      </p:sp>
      <p:pic>
        <p:nvPicPr>
          <p:cNvPr id="4" name="Picture 2" descr="http://t0.gstatic.com/images?q=tbn:ANd9GcTDOx-Mz5J5fih8ODmNRVjYw7sfHdCd7GGY0HAjR6Y5ReISXKq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74432" y="5515798"/>
            <a:ext cx="3312368" cy="12207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75598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noAutofit/>
          </a:bodyPr>
          <a:lstStyle/>
          <a:p>
            <a:r>
              <a:rPr lang="fi-FI" sz="3200" dirty="0" err="1" smtClean="0"/>
              <a:t>Jag</a:t>
            </a:r>
            <a:r>
              <a:rPr lang="fi-FI" sz="3200" dirty="0" smtClean="0"/>
              <a:t> </a:t>
            </a:r>
            <a:r>
              <a:rPr lang="fi-FI" sz="3200" dirty="0" err="1" smtClean="0"/>
              <a:t>bor</a:t>
            </a:r>
            <a:r>
              <a:rPr lang="fi-FI" sz="3200" dirty="0" smtClean="0"/>
              <a:t> i </a:t>
            </a:r>
            <a:r>
              <a:rPr lang="fi-FI" sz="3200" dirty="0" err="1" smtClean="0"/>
              <a:t>Oravais</a:t>
            </a:r>
            <a:r>
              <a:rPr lang="fi-FI" sz="3200" dirty="0" smtClean="0"/>
              <a:t> (2015-2018), </a:t>
            </a:r>
            <a:r>
              <a:rPr lang="fi-FI" sz="3200" dirty="0" err="1" smtClean="0"/>
              <a:t>ongoing</a:t>
            </a:r>
            <a:endParaRPr lang="fi-FI" sz="3200" dirty="0"/>
          </a:p>
        </p:txBody>
      </p:sp>
      <p:sp>
        <p:nvSpPr>
          <p:cNvPr id="3" name="Content Placeholder 2"/>
          <p:cNvSpPr>
            <a:spLocks noGrp="1"/>
          </p:cNvSpPr>
          <p:nvPr>
            <p:ph idx="1"/>
          </p:nvPr>
        </p:nvSpPr>
        <p:spPr>
          <a:xfrm>
            <a:off x="251520" y="1052736"/>
            <a:ext cx="8496944" cy="5400601"/>
          </a:xfrm>
        </p:spPr>
        <p:txBody>
          <a:bodyPr>
            <a:noAutofit/>
          </a:bodyPr>
          <a:lstStyle/>
          <a:p>
            <a:r>
              <a:rPr lang="fi-FI" sz="2800" dirty="0" err="1"/>
              <a:t>Multi-sited</a:t>
            </a:r>
            <a:r>
              <a:rPr lang="fi-FI" sz="2800" dirty="0"/>
              <a:t> </a:t>
            </a:r>
            <a:r>
              <a:rPr lang="fi-FI" sz="2800" dirty="0" err="1"/>
              <a:t>team</a:t>
            </a:r>
            <a:r>
              <a:rPr lang="fi-FI" sz="2800" dirty="0"/>
              <a:t> </a:t>
            </a:r>
            <a:r>
              <a:rPr lang="fi-FI" sz="2800" dirty="0" err="1"/>
              <a:t>ethnography</a:t>
            </a:r>
            <a:r>
              <a:rPr lang="fi-FI" sz="2800" dirty="0"/>
              <a:t> in </a:t>
            </a:r>
            <a:r>
              <a:rPr lang="fi-FI" sz="2800" dirty="0" err="1" smtClean="0"/>
              <a:t>Swedish</a:t>
            </a:r>
            <a:r>
              <a:rPr lang="fi-FI" sz="2800" dirty="0" smtClean="0"/>
              <a:t> </a:t>
            </a:r>
            <a:r>
              <a:rPr lang="fi-FI" sz="2800" dirty="0" err="1"/>
              <a:t>Ostrobothnia</a:t>
            </a:r>
            <a:r>
              <a:rPr lang="fi-FI" sz="2800" dirty="0"/>
              <a:t>, Finland </a:t>
            </a:r>
            <a:endParaRPr lang="fi-FI" sz="2800" dirty="0" smtClean="0"/>
          </a:p>
          <a:p>
            <a:pPr lvl="1"/>
            <a:r>
              <a:rPr lang="en-US" dirty="0" smtClean="0"/>
              <a:t>Explores persons </a:t>
            </a:r>
            <a:r>
              <a:rPr lang="en-US" dirty="0"/>
              <a:t>seeking asylum and the ways in which they </a:t>
            </a:r>
            <a:r>
              <a:rPr lang="en-US" dirty="0" smtClean="0"/>
              <a:t>tell about their everyday life at the </a:t>
            </a:r>
            <a:r>
              <a:rPr lang="en-US" dirty="0"/>
              <a:t>reception centre and other local venues. </a:t>
            </a:r>
            <a:endParaRPr lang="en-US" dirty="0" smtClean="0"/>
          </a:p>
          <a:p>
            <a:pPr lvl="1"/>
            <a:r>
              <a:rPr lang="en-US" dirty="0" smtClean="0"/>
              <a:t>Analyses the significance of Swedish and Finnish in research participants’ lives and discusses their lived experiences within wider political contexts and social structures.</a:t>
            </a:r>
          </a:p>
          <a:p>
            <a:pPr lvl="1"/>
            <a:r>
              <a:rPr lang="en-US" dirty="0" smtClean="0"/>
              <a:t>Produces research findings to prevent </a:t>
            </a:r>
            <a:r>
              <a:rPr lang="en-US" i="1" dirty="0" smtClean="0"/>
              <a:t>ad hoc</a:t>
            </a:r>
            <a:r>
              <a:rPr lang="en-US" dirty="0" smtClean="0"/>
              <a:t> decisions and structural </a:t>
            </a:r>
            <a:r>
              <a:rPr lang="en-US" dirty="0" err="1" smtClean="0"/>
              <a:t>seggregation</a:t>
            </a:r>
            <a:endParaRPr lang="en-US" sz="2200" dirty="0"/>
          </a:p>
        </p:txBody>
      </p:sp>
    </p:spTree>
    <p:extLst>
      <p:ext uri="{BB962C8B-B14F-4D97-AF65-F5344CB8AC3E}">
        <p14:creationId xmlns:p14="http://schemas.microsoft.com/office/powerpoint/2010/main" val="27436604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vor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4149080"/>
            <a:ext cx="8496944" cy="259228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83968" y="188641"/>
            <a:ext cx="4860032" cy="5040560"/>
          </a:xfrm>
          <a:prstGeom prst="rect">
            <a:avLst/>
          </a:prstGeom>
        </p:spPr>
      </p:pic>
      <p:sp>
        <p:nvSpPr>
          <p:cNvPr id="3" name="Oval 2"/>
          <p:cNvSpPr/>
          <p:nvPr/>
        </p:nvSpPr>
        <p:spPr>
          <a:xfrm>
            <a:off x="6156176" y="1628801"/>
            <a:ext cx="1368152" cy="792088"/>
          </a:xfrm>
          <a:prstGeom prst="ellipse">
            <a:avLst/>
          </a:prstGeom>
          <a:solidFill>
            <a:schemeClr val="bg1">
              <a:alpha val="0"/>
            </a:schemeClr>
          </a:solid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41079058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txBody>
          <a:bodyPr>
            <a:normAutofit/>
          </a:bodyPr>
          <a:lstStyle/>
          <a:p>
            <a:r>
              <a:rPr lang="fi-FI" dirty="0" err="1" smtClean="0"/>
              <a:t>Monolingual</a:t>
            </a:r>
            <a:r>
              <a:rPr lang="fi-FI" dirty="0" smtClean="0"/>
              <a:t> </a:t>
            </a:r>
            <a:r>
              <a:rPr lang="fi-FI" dirty="0" err="1" smtClean="0"/>
              <a:t>integration</a:t>
            </a:r>
            <a:r>
              <a:rPr lang="fi-FI" dirty="0" smtClean="0"/>
              <a:t> in Finland</a:t>
            </a:r>
            <a:endParaRPr lang="fi-FI" dirty="0"/>
          </a:p>
        </p:txBody>
      </p:sp>
      <p:sp>
        <p:nvSpPr>
          <p:cNvPr id="4" name="Content Placeholder 3"/>
          <p:cNvSpPr>
            <a:spLocks noGrp="1"/>
          </p:cNvSpPr>
          <p:nvPr>
            <p:ph idx="1"/>
          </p:nvPr>
        </p:nvSpPr>
        <p:spPr>
          <a:xfrm>
            <a:off x="426368" y="1484784"/>
            <a:ext cx="8291264" cy="4824536"/>
          </a:xfrm>
        </p:spPr>
        <p:txBody>
          <a:bodyPr>
            <a:noAutofit/>
          </a:bodyPr>
          <a:lstStyle/>
          <a:p>
            <a:pPr lvl="1"/>
            <a:r>
              <a:rPr lang="en-US" sz="2400" dirty="0"/>
              <a:t>R</a:t>
            </a:r>
            <a:r>
              <a:rPr lang="en-US" sz="2400" dirty="0" smtClean="0"/>
              <a:t>equirement </a:t>
            </a:r>
            <a:r>
              <a:rPr lang="en-US" sz="2400" dirty="0"/>
              <a:t>for proficiency in one of the national languages </a:t>
            </a:r>
            <a:endParaRPr lang="en-US" sz="2400" dirty="0" smtClean="0"/>
          </a:p>
          <a:p>
            <a:pPr lvl="1"/>
            <a:r>
              <a:rPr lang="fi-FI" sz="2400" dirty="0" err="1" smtClean="0"/>
              <a:t>Finnish</a:t>
            </a:r>
            <a:r>
              <a:rPr lang="fi-FI" sz="2400" dirty="0" smtClean="0"/>
              <a:t> </a:t>
            </a:r>
            <a:r>
              <a:rPr lang="fi-FI" sz="2400" dirty="0" smtClean="0"/>
              <a:t>as the </a:t>
            </a:r>
            <a:r>
              <a:rPr lang="fi-FI" sz="2400" dirty="0" err="1" smtClean="0"/>
              <a:t>predominant</a:t>
            </a:r>
            <a:r>
              <a:rPr lang="fi-FI" sz="2400" dirty="0" smtClean="0"/>
              <a:t> </a:t>
            </a:r>
            <a:r>
              <a:rPr lang="fi-FI" sz="2400" dirty="0" err="1" smtClean="0"/>
              <a:t>language</a:t>
            </a:r>
            <a:r>
              <a:rPr lang="fi-FI" sz="2400" dirty="0" smtClean="0"/>
              <a:t> of </a:t>
            </a:r>
            <a:r>
              <a:rPr lang="fi-FI" sz="2400" dirty="0" err="1" smtClean="0"/>
              <a:t>integration</a:t>
            </a:r>
            <a:r>
              <a:rPr lang="fi-FI" sz="2400" dirty="0" smtClean="0"/>
              <a:t> </a:t>
            </a:r>
            <a:r>
              <a:rPr lang="fi-FI" sz="2400" dirty="0" err="1" smtClean="0"/>
              <a:t>even</a:t>
            </a:r>
            <a:r>
              <a:rPr lang="fi-FI" sz="2400" dirty="0" smtClean="0"/>
              <a:t> in </a:t>
            </a:r>
            <a:r>
              <a:rPr lang="fi-FI" sz="2400" dirty="0" err="1" smtClean="0"/>
              <a:t>Swedish-dominant</a:t>
            </a:r>
            <a:r>
              <a:rPr lang="fi-FI" sz="2400" dirty="0" smtClean="0"/>
              <a:t> </a:t>
            </a:r>
            <a:r>
              <a:rPr lang="fi-FI" sz="2400" dirty="0" err="1" smtClean="0"/>
              <a:t>areas</a:t>
            </a:r>
            <a:endParaRPr lang="fi-FI" sz="2400" dirty="0"/>
          </a:p>
          <a:p>
            <a:pPr lvl="1"/>
            <a:r>
              <a:rPr lang="fi-FI" sz="2400" dirty="0" err="1"/>
              <a:t>Asylum</a:t>
            </a:r>
            <a:r>
              <a:rPr lang="fi-FI" sz="2400" dirty="0"/>
              <a:t> </a:t>
            </a:r>
            <a:r>
              <a:rPr lang="fi-FI" sz="2400" dirty="0" err="1"/>
              <a:t>seekers</a:t>
            </a:r>
            <a:r>
              <a:rPr lang="fi-FI" sz="2400" dirty="0"/>
              <a:t> as </a:t>
            </a:r>
            <a:r>
              <a:rPr lang="fi-FI" sz="2400" dirty="0" err="1"/>
              <a:t>outsiders</a:t>
            </a:r>
            <a:r>
              <a:rPr lang="fi-FI" sz="2400" dirty="0"/>
              <a:t>: </a:t>
            </a:r>
            <a:r>
              <a:rPr lang="fi-FI" sz="2400" dirty="0" err="1"/>
              <a:t>not</a:t>
            </a:r>
            <a:r>
              <a:rPr lang="fi-FI" sz="2400" dirty="0"/>
              <a:t> </a:t>
            </a:r>
            <a:r>
              <a:rPr lang="fi-FI" sz="2400" dirty="0" err="1"/>
              <a:t>entitled</a:t>
            </a:r>
            <a:r>
              <a:rPr lang="fi-FI" sz="2400" dirty="0"/>
              <a:t> to </a:t>
            </a:r>
            <a:r>
              <a:rPr lang="fi-FI" sz="2400" dirty="0" err="1"/>
              <a:t>integration</a:t>
            </a:r>
            <a:r>
              <a:rPr lang="fi-FI" sz="2400" dirty="0"/>
              <a:t> </a:t>
            </a:r>
            <a:r>
              <a:rPr lang="fi-FI" sz="2400" dirty="0" err="1" smtClean="0"/>
              <a:t>services</a:t>
            </a:r>
            <a:r>
              <a:rPr lang="fi-FI" sz="2400" dirty="0" smtClean="0"/>
              <a:t>, </a:t>
            </a:r>
            <a:r>
              <a:rPr lang="fi-FI" sz="2400" dirty="0" err="1" smtClean="0"/>
              <a:t>but</a:t>
            </a:r>
            <a:r>
              <a:rPr lang="fi-FI" sz="2400" dirty="0" smtClean="0"/>
              <a:t> </a:t>
            </a:r>
            <a:r>
              <a:rPr lang="en-US" sz="2400" dirty="0"/>
              <a:t>required to engage in education or to work </a:t>
            </a:r>
          </a:p>
          <a:p>
            <a:pPr lvl="2"/>
            <a:r>
              <a:rPr lang="en-US" sz="2000" dirty="0" smtClean="0"/>
              <a:t>Finnish lessons</a:t>
            </a:r>
            <a:endParaRPr lang="fi-FI" sz="2000" dirty="0" smtClean="0"/>
          </a:p>
          <a:p>
            <a:pPr lvl="1"/>
            <a:endParaRPr lang="fi-FI" sz="2400" dirty="0"/>
          </a:p>
          <a:p>
            <a:pPr lvl="1"/>
            <a:endParaRPr lang="fi-FI" sz="2400" dirty="0" smtClean="0"/>
          </a:p>
          <a:p>
            <a:pPr lvl="2"/>
            <a:endParaRPr lang="fi-FI" dirty="0" smtClean="0"/>
          </a:p>
        </p:txBody>
      </p:sp>
    </p:spTree>
    <p:extLst>
      <p:ext uri="{BB962C8B-B14F-4D97-AF65-F5344CB8AC3E}">
        <p14:creationId xmlns:p14="http://schemas.microsoft.com/office/powerpoint/2010/main" val="29180318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20688"/>
            <a:ext cx="8229600" cy="5505475"/>
          </a:xfrm>
        </p:spPr>
        <p:txBody>
          <a:bodyPr>
            <a:normAutofit/>
          </a:bodyPr>
          <a:lstStyle/>
          <a:p>
            <a:r>
              <a:rPr lang="en-US" dirty="0" smtClean="0"/>
              <a:t>“Finland </a:t>
            </a:r>
            <a:r>
              <a:rPr lang="en-US" dirty="0"/>
              <a:t>is a bilingual country. Its official languages are Finnish and Swedish. Integrating in Finland will be easier, if you can speak the language of the municipality of residence. Learning the language of your new home country is vital. </a:t>
            </a:r>
            <a:r>
              <a:rPr lang="en-US" dirty="0">
                <a:solidFill>
                  <a:srgbClr val="FF0000"/>
                </a:solidFill>
              </a:rPr>
              <a:t>It will be easier for you to find a job if you know Finnish</a:t>
            </a:r>
            <a:r>
              <a:rPr lang="en-US" dirty="0"/>
              <a:t>. Some five percent of Finnish people speak Swedish as their native language</a:t>
            </a:r>
            <a:r>
              <a:rPr lang="en-US" dirty="0" smtClean="0"/>
              <a:t>.”</a:t>
            </a:r>
            <a:endParaRPr lang="fi-FI" dirty="0"/>
          </a:p>
          <a:p>
            <a:pPr lvl="1"/>
            <a:r>
              <a:rPr lang="en-US" dirty="0" smtClean="0"/>
              <a:t>Ministry </a:t>
            </a:r>
            <a:r>
              <a:rPr lang="en-US" dirty="0"/>
              <a:t>of Employment and the Economy 2012: </a:t>
            </a:r>
            <a:r>
              <a:rPr lang="en-US" dirty="0" smtClean="0"/>
              <a:t>12.</a:t>
            </a:r>
            <a:endParaRPr lang="fi-FI" dirty="0"/>
          </a:p>
          <a:p>
            <a:endParaRPr lang="fi-FI" dirty="0"/>
          </a:p>
        </p:txBody>
      </p:sp>
    </p:spTree>
    <p:extLst>
      <p:ext uri="{BB962C8B-B14F-4D97-AF65-F5344CB8AC3E}">
        <p14:creationId xmlns:p14="http://schemas.microsoft.com/office/powerpoint/2010/main" val="33869545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404664"/>
            <a:ext cx="8219256" cy="6264696"/>
          </a:xfrm>
        </p:spPr>
        <p:txBody>
          <a:bodyPr>
            <a:normAutofit fontScale="92500" lnSpcReduction="20000"/>
          </a:bodyPr>
          <a:lstStyle/>
          <a:p>
            <a:r>
              <a:rPr lang="en-US" dirty="0" smtClean="0"/>
              <a:t>“Swedish-language </a:t>
            </a:r>
            <a:r>
              <a:rPr lang="en-US" dirty="0"/>
              <a:t>integration </a:t>
            </a:r>
            <a:r>
              <a:rPr lang="en-US" dirty="0">
                <a:solidFill>
                  <a:srgbClr val="FF0000"/>
                </a:solidFill>
              </a:rPr>
              <a:t>may be </a:t>
            </a:r>
            <a:r>
              <a:rPr lang="en-US" dirty="0"/>
              <a:t>a good choice for you, if:</a:t>
            </a:r>
            <a:endParaRPr lang="fi-FI" dirty="0"/>
          </a:p>
          <a:p>
            <a:pPr lvl="1"/>
            <a:r>
              <a:rPr lang="en-US" dirty="0" smtClean="0"/>
              <a:t>You </a:t>
            </a:r>
            <a:r>
              <a:rPr lang="en-US" dirty="0"/>
              <a:t>live in an area with </a:t>
            </a:r>
            <a:r>
              <a:rPr lang="en-US" dirty="0">
                <a:solidFill>
                  <a:srgbClr val="FF0000"/>
                </a:solidFill>
              </a:rPr>
              <a:t>many</a:t>
            </a:r>
            <a:r>
              <a:rPr lang="en-US" dirty="0"/>
              <a:t> Swedish speakers. </a:t>
            </a:r>
            <a:endParaRPr lang="fi-FI" dirty="0"/>
          </a:p>
          <a:p>
            <a:pPr lvl="1"/>
            <a:r>
              <a:rPr lang="en-US" dirty="0" smtClean="0"/>
              <a:t>You </a:t>
            </a:r>
            <a:r>
              <a:rPr lang="en-US" dirty="0"/>
              <a:t>have </a:t>
            </a:r>
            <a:r>
              <a:rPr lang="en-US" dirty="0">
                <a:solidFill>
                  <a:srgbClr val="FF0000"/>
                </a:solidFill>
              </a:rPr>
              <a:t>family</a:t>
            </a:r>
            <a:r>
              <a:rPr lang="en-US" dirty="0"/>
              <a:t> members or </a:t>
            </a:r>
            <a:r>
              <a:rPr lang="en-US" dirty="0">
                <a:solidFill>
                  <a:srgbClr val="FF0000"/>
                </a:solidFill>
              </a:rPr>
              <a:t>relatives</a:t>
            </a:r>
            <a:r>
              <a:rPr lang="en-US" dirty="0"/>
              <a:t> who speak Swedish. </a:t>
            </a:r>
            <a:endParaRPr lang="fi-FI" dirty="0"/>
          </a:p>
          <a:p>
            <a:pPr lvl="1"/>
            <a:r>
              <a:rPr lang="en-US" dirty="0" smtClean="0"/>
              <a:t>You </a:t>
            </a:r>
            <a:r>
              <a:rPr lang="en-US" dirty="0">
                <a:solidFill>
                  <a:srgbClr val="FF0000"/>
                </a:solidFill>
              </a:rPr>
              <a:t>already speak </a:t>
            </a:r>
            <a:r>
              <a:rPr lang="en-US" dirty="0"/>
              <a:t>some Swedish.</a:t>
            </a:r>
            <a:endParaRPr lang="fi-FI" dirty="0"/>
          </a:p>
          <a:p>
            <a:r>
              <a:rPr lang="en-US" dirty="0"/>
              <a:t>Swedish language skills could be useful when you look for work. </a:t>
            </a:r>
            <a:r>
              <a:rPr lang="en-US" dirty="0">
                <a:solidFill>
                  <a:srgbClr val="FF0000"/>
                </a:solidFill>
              </a:rPr>
              <a:t>However</a:t>
            </a:r>
            <a:r>
              <a:rPr lang="en-US" dirty="0"/>
              <a:t>, please note that most jobs require proficiency in Finnish. </a:t>
            </a:r>
            <a:r>
              <a:rPr lang="en-US" dirty="0">
                <a:solidFill>
                  <a:srgbClr val="FF0000"/>
                </a:solidFill>
              </a:rPr>
              <a:t>Even if </a:t>
            </a:r>
            <a:r>
              <a:rPr lang="en-US" dirty="0"/>
              <a:t>you choose Swedish-language integration training, </a:t>
            </a:r>
            <a:r>
              <a:rPr lang="en-US" dirty="0">
                <a:solidFill>
                  <a:srgbClr val="FF0000"/>
                </a:solidFill>
              </a:rPr>
              <a:t>you should also </a:t>
            </a:r>
            <a:r>
              <a:rPr lang="en-US" dirty="0"/>
              <a:t>study Finnish at some point. […] According to law, you have the right to choose Finnish or Swedish as your integration language</a:t>
            </a:r>
            <a:r>
              <a:rPr lang="en-US" dirty="0" smtClean="0"/>
              <a:t>.” </a:t>
            </a:r>
            <a:endParaRPr lang="fi-FI" dirty="0"/>
          </a:p>
          <a:p>
            <a:pPr lvl="1"/>
            <a:endParaRPr lang="en-US" dirty="0" smtClean="0"/>
          </a:p>
          <a:p>
            <a:pPr lvl="1"/>
            <a:r>
              <a:rPr lang="en-US" dirty="0" smtClean="0"/>
              <a:t>Ministry </a:t>
            </a:r>
            <a:r>
              <a:rPr lang="en-US" dirty="0"/>
              <a:t>of Economic Affairs and Employment 2018: </a:t>
            </a:r>
            <a:r>
              <a:rPr lang="en-US" dirty="0" smtClean="0"/>
              <a:t>29.</a:t>
            </a:r>
            <a:endParaRPr lang="fi-FI" dirty="0"/>
          </a:p>
          <a:p>
            <a:endParaRPr lang="fi-FI" dirty="0"/>
          </a:p>
        </p:txBody>
      </p:sp>
    </p:spTree>
    <p:extLst>
      <p:ext uri="{BB962C8B-B14F-4D97-AF65-F5344CB8AC3E}">
        <p14:creationId xmlns:p14="http://schemas.microsoft.com/office/powerpoint/2010/main" val="10894872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txBody>
          <a:bodyPr>
            <a:normAutofit/>
          </a:bodyPr>
          <a:lstStyle/>
          <a:p>
            <a:r>
              <a:rPr lang="fi-FI" dirty="0" err="1" smtClean="0"/>
              <a:t>Forced</a:t>
            </a:r>
            <a:r>
              <a:rPr lang="fi-FI" dirty="0" smtClean="0"/>
              <a:t> </a:t>
            </a:r>
            <a:r>
              <a:rPr lang="fi-FI" dirty="0" err="1" smtClean="0"/>
              <a:t>migration</a:t>
            </a:r>
            <a:r>
              <a:rPr lang="fi-FI" dirty="0" smtClean="0"/>
              <a:t> &amp; </a:t>
            </a:r>
            <a:r>
              <a:rPr lang="fi-FI" dirty="0" err="1" smtClean="0"/>
              <a:t>belonging</a:t>
            </a:r>
            <a:endParaRPr lang="fi-FI" dirty="0"/>
          </a:p>
        </p:txBody>
      </p:sp>
      <p:sp>
        <p:nvSpPr>
          <p:cNvPr id="4" name="Content Placeholder 3"/>
          <p:cNvSpPr>
            <a:spLocks noGrp="1"/>
          </p:cNvSpPr>
          <p:nvPr>
            <p:ph idx="1"/>
          </p:nvPr>
        </p:nvSpPr>
        <p:spPr>
          <a:xfrm>
            <a:off x="457200" y="1340768"/>
            <a:ext cx="8291264" cy="5112568"/>
          </a:xfrm>
        </p:spPr>
        <p:txBody>
          <a:bodyPr>
            <a:normAutofit/>
          </a:bodyPr>
          <a:lstStyle/>
          <a:p>
            <a:pPr lvl="1"/>
            <a:r>
              <a:rPr lang="en-US" sz="3200" dirty="0" smtClean="0"/>
              <a:t>Perceptions </a:t>
            </a:r>
            <a:r>
              <a:rPr lang="en-US" sz="3200" dirty="0"/>
              <a:t>and constructions of </a:t>
            </a:r>
            <a:r>
              <a:rPr lang="en-US" sz="3200" b="1" dirty="0"/>
              <a:t>belonging</a:t>
            </a:r>
            <a:r>
              <a:rPr lang="en-US" sz="3200" dirty="0"/>
              <a:t> and </a:t>
            </a:r>
            <a:r>
              <a:rPr lang="en-US" sz="3200" b="1" dirty="0" smtClean="0"/>
              <a:t>‘integration’ </a:t>
            </a:r>
            <a:r>
              <a:rPr lang="en-US" sz="3200" dirty="0"/>
              <a:t>(</a:t>
            </a:r>
            <a:r>
              <a:rPr lang="en-US" sz="3200" dirty="0" err="1"/>
              <a:t>Urry</a:t>
            </a:r>
            <a:r>
              <a:rPr lang="en-US" sz="3200" dirty="0"/>
              <a:t> 2000; Giddens 2006; Phipps 2016; also </a:t>
            </a:r>
            <a:r>
              <a:rPr lang="en-US" sz="3200" dirty="0" err="1"/>
              <a:t>Grzymala-Kazlowska</a:t>
            </a:r>
            <a:r>
              <a:rPr lang="en-US" sz="3200" dirty="0"/>
              <a:t> &amp; Phillimore 2017</a:t>
            </a:r>
            <a:r>
              <a:rPr lang="en-US" sz="3200" dirty="0" smtClean="0"/>
              <a:t>)</a:t>
            </a:r>
          </a:p>
          <a:p>
            <a:pPr lvl="2"/>
            <a:endParaRPr lang="en-US" sz="2800" dirty="0"/>
          </a:p>
          <a:p>
            <a:pPr lvl="2"/>
            <a:r>
              <a:rPr lang="en-US" sz="2800" b="1" dirty="0"/>
              <a:t>Class</a:t>
            </a:r>
            <a:r>
              <a:rPr lang="en-US" sz="2800" dirty="0"/>
              <a:t> and other identity inscriptions</a:t>
            </a:r>
            <a:r>
              <a:rPr lang="en-US" sz="2800" i="1" dirty="0"/>
              <a:t> </a:t>
            </a:r>
            <a:r>
              <a:rPr lang="en-US" sz="2800" dirty="0"/>
              <a:t>(</a:t>
            </a:r>
            <a:r>
              <a:rPr lang="en-US" sz="2800" dirty="0" err="1"/>
              <a:t>Anthias</a:t>
            </a:r>
            <a:r>
              <a:rPr lang="en-US" sz="2800" dirty="0"/>
              <a:t> 2012; Block 2014</a:t>
            </a:r>
            <a:r>
              <a:rPr lang="en-US" sz="2800" dirty="0" smtClean="0"/>
              <a:t>)</a:t>
            </a:r>
          </a:p>
        </p:txBody>
      </p:sp>
    </p:spTree>
    <p:extLst>
      <p:ext uri="{BB962C8B-B14F-4D97-AF65-F5344CB8AC3E}">
        <p14:creationId xmlns:p14="http://schemas.microsoft.com/office/powerpoint/2010/main" val="14015737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94122"/>
          </a:xfrm>
        </p:spPr>
        <p:txBody>
          <a:bodyPr/>
          <a:lstStyle/>
          <a:p>
            <a:r>
              <a:rPr lang="fi-FI" dirty="0" smtClean="0"/>
              <a:t>4 </a:t>
            </a:r>
            <a:r>
              <a:rPr lang="fi-FI" dirty="0" err="1" smtClean="0"/>
              <a:t>lessons</a:t>
            </a:r>
            <a:r>
              <a:rPr lang="fi-FI" dirty="0" smtClean="0"/>
              <a:t> a </a:t>
            </a:r>
            <a:r>
              <a:rPr lang="fi-FI" dirty="0" err="1" smtClean="0"/>
              <a:t>week</a:t>
            </a:r>
            <a:endParaRPr lang="fi-FI" dirty="0"/>
          </a:p>
        </p:txBody>
      </p:sp>
      <p:sp>
        <p:nvSpPr>
          <p:cNvPr id="3" name="Content Placeholder 2"/>
          <p:cNvSpPr>
            <a:spLocks noGrp="1"/>
          </p:cNvSpPr>
          <p:nvPr>
            <p:ph sz="half" idx="1"/>
          </p:nvPr>
        </p:nvSpPr>
        <p:spPr>
          <a:xfrm>
            <a:off x="457200" y="1268760"/>
            <a:ext cx="4114800" cy="5112568"/>
          </a:xfrm>
        </p:spPr>
        <p:txBody>
          <a:bodyPr>
            <a:normAutofit fontScale="92500" lnSpcReduction="10000"/>
          </a:bodyPr>
          <a:lstStyle/>
          <a:p>
            <a:r>
              <a:rPr lang="en-US" sz="3200" dirty="0" smtClean="0"/>
              <a:t>Obligatory teaching of Finnish at the reception centre </a:t>
            </a:r>
          </a:p>
          <a:p>
            <a:r>
              <a:rPr lang="sv-SE" sz="3200" dirty="0" smtClean="0"/>
              <a:t>Feeling of </a:t>
            </a:r>
            <a:r>
              <a:rPr lang="sv-SE" sz="3200" dirty="0" err="1" smtClean="0"/>
              <a:t>being</a:t>
            </a:r>
            <a:r>
              <a:rPr lang="sv-SE" sz="3200" dirty="0" smtClean="0"/>
              <a:t> isolated</a:t>
            </a:r>
            <a:endParaRPr lang="sv-SE" sz="3200" dirty="0"/>
          </a:p>
          <a:p>
            <a:r>
              <a:rPr lang="sv-SE" sz="3200" dirty="0" smtClean="0"/>
              <a:t>”Old </a:t>
            </a:r>
            <a:r>
              <a:rPr lang="sv-SE" sz="3200" dirty="0" err="1" smtClean="0"/>
              <a:t>time</a:t>
            </a:r>
            <a:r>
              <a:rPr lang="sv-SE" sz="3200" dirty="0" smtClean="0"/>
              <a:t> </a:t>
            </a:r>
            <a:r>
              <a:rPr lang="sv-SE" sz="3200" dirty="0" err="1" smtClean="0"/>
              <a:t>school</a:t>
            </a:r>
            <a:r>
              <a:rPr lang="sv-SE" sz="3200" dirty="0" smtClean="0"/>
              <a:t>”</a:t>
            </a:r>
          </a:p>
          <a:p>
            <a:pPr lvl="1"/>
            <a:r>
              <a:rPr lang="sv-SE" dirty="0" err="1" smtClean="0"/>
              <a:t>Similar</a:t>
            </a:r>
            <a:r>
              <a:rPr lang="sv-SE" dirty="0" smtClean="0"/>
              <a:t> </a:t>
            </a:r>
            <a:r>
              <a:rPr lang="sv-SE" dirty="0" err="1" smtClean="0"/>
              <a:t>teaching</a:t>
            </a:r>
            <a:r>
              <a:rPr lang="sv-SE" dirty="0" smtClean="0"/>
              <a:t> </a:t>
            </a:r>
            <a:r>
              <a:rPr lang="sv-SE" dirty="0" err="1" smtClean="0"/>
              <a:t>methods</a:t>
            </a:r>
            <a:r>
              <a:rPr lang="sv-SE" dirty="0" smtClean="0"/>
              <a:t> for different </a:t>
            </a:r>
            <a:r>
              <a:rPr lang="sv-SE" dirty="0" err="1" smtClean="0"/>
              <a:t>needs</a:t>
            </a:r>
            <a:r>
              <a:rPr lang="sv-SE" dirty="0" smtClean="0"/>
              <a:t>; </a:t>
            </a:r>
            <a:r>
              <a:rPr lang="sv-SE" dirty="0" err="1" smtClean="0"/>
              <a:t>shortage</a:t>
            </a:r>
            <a:r>
              <a:rPr lang="sv-SE" dirty="0" smtClean="0"/>
              <a:t> of </a:t>
            </a:r>
            <a:r>
              <a:rPr lang="sv-SE" dirty="0" err="1" smtClean="0"/>
              <a:t>resources</a:t>
            </a:r>
            <a:r>
              <a:rPr lang="sv-SE" dirty="0" smtClean="0"/>
              <a:t> and </a:t>
            </a:r>
            <a:r>
              <a:rPr lang="sv-SE" dirty="0" err="1" smtClean="0"/>
              <a:t>pedagogical</a:t>
            </a:r>
            <a:r>
              <a:rPr lang="sv-SE" dirty="0" smtClean="0"/>
              <a:t> </a:t>
            </a:r>
            <a:r>
              <a:rPr lang="sv-SE" dirty="0" err="1" smtClean="0"/>
              <a:t>expertise</a:t>
            </a:r>
            <a:endParaRPr lang="sv-SE" dirty="0" smtClean="0"/>
          </a:p>
          <a:p>
            <a:pPr lvl="1"/>
            <a:r>
              <a:rPr lang="sv-SE" dirty="0" smtClean="0"/>
              <a:t>Language </a:t>
            </a:r>
            <a:r>
              <a:rPr lang="sv-SE" dirty="0" err="1" smtClean="0"/>
              <a:t>ideologies</a:t>
            </a:r>
            <a:r>
              <a:rPr lang="sv-SE" dirty="0" smtClean="0"/>
              <a:t>; normative </a:t>
            </a:r>
            <a:r>
              <a:rPr lang="sv-SE" dirty="0" err="1" smtClean="0"/>
              <a:t>understanding</a:t>
            </a:r>
            <a:r>
              <a:rPr lang="sv-SE" dirty="0" smtClean="0"/>
              <a:t> of ”proper </a:t>
            </a:r>
            <a:r>
              <a:rPr lang="sv-SE" dirty="0" err="1" smtClean="0"/>
              <a:t>Finnish</a:t>
            </a:r>
            <a:r>
              <a:rPr lang="sv-SE" dirty="0" smtClean="0"/>
              <a:t>”</a:t>
            </a:r>
          </a:p>
        </p:txBody>
      </p:sp>
      <p:sp>
        <p:nvSpPr>
          <p:cNvPr id="4" name="Rectangle 3"/>
          <p:cNvSpPr/>
          <p:nvPr/>
        </p:nvSpPr>
        <p:spPr>
          <a:xfrm>
            <a:off x="6629114" y="1844824"/>
            <a:ext cx="607182"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 name="Rectangle 5"/>
          <p:cNvSpPr/>
          <p:nvPr/>
        </p:nvSpPr>
        <p:spPr>
          <a:xfrm>
            <a:off x="6641584" y="2118492"/>
            <a:ext cx="1242784" cy="3023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Rectangle 6"/>
          <p:cNvSpPr/>
          <p:nvPr/>
        </p:nvSpPr>
        <p:spPr>
          <a:xfrm>
            <a:off x="6372200" y="2492896"/>
            <a:ext cx="864096"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9" name="officeArt object" descr="S:\solki-oravais\Valokuvat\Oravainen, Norrvalla 17.-19.11.2015\Oravainen_Anitan_luokka_18112015 (1).JPG"/>
          <p:cNvPicPr>
            <a:picLocks noGrp="1"/>
          </p:cNvPicPr>
          <p:nvPr>
            <p:ph sz="half" idx="2"/>
          </p:nvPr>
        </p:nvPicPr>
        <p:blipFill>
          <a:blip r:embed="rId3">
            <a:extLst/>
          </a:blip>
          <a:stretch>
            <a:fillRect/>
          </a:stretch>
        </p:blipFill>
        <p:spPr>
          <a:xfrm>
            <a:off x="4648200" y="1844824"/>
            <a:ext cx="4244280" cy="4320480"/>
          </a:xfrm>
          <a:prstGeom prst="rect">
            <a:avLst/>
          </a:prstGeom>
          <a:ln w="12700" cap="flat">
            <a:noFill/>
            <a:miter lim="400000"/>
          </a:ln>
          <a:effectLst/>
        </p:spPr>
      </p:pic>
    </p:spTree>
    <p:extLst>
      <p:ext uri="{BB962C8B-B14F-4D97-AF65-F5344CB8AC3E}">
        <p14:creationId xmlns:p14="http://schemas.microsoft.com/office/powerpoint/2010/main" val="398316902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5238</TotalTime>
  <Words>632</Words>
  <Application>Microsoft Office PowerPoint</Application>
  <PresentationFormat>On-screen Show (4:3)</PresentationFormat>
  <Paragraphs>64</Paragraphs>
  <Slides>14</Slides>
  <Notes>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Calibri</vt:lpstr>
      <vt:lpstr>Office Theme</vt:lpstr>
      <vt:lpstr>Official bilingualism, monolingual integration training and  multilingual lives –  challenges for integration policies</vt:lpstr>
      <vt:lpstr>Official bilingualism in Finland</vt:lpstr>
      <vt:lpstr>Jag bor i Oravais (2015-2018), ongoing</vt:lpstr>
      <vt:lpstr>PowerPoint Presentation</vt:lpstr>
      <vt:lpstr>Monolingual integration in Finland</vt:lpstr>
      <vt:lpstr>PowerPoint Presentation</vt:lpstr>
      <vt:lpstr>PowerPoint Presentation</vt:lpstr>
      <vt:lpstr>Forced migration &amp; belonging</vt:lpstr>
      <vt:lpstr>4 lessons a week</vt:lpstr>
      <vt:lpstr>20 lessons a week</vt:lpstr>
      <vt:lpstr>PowerPoint Presentation</vt:lpstr>
      <vt:lpstr>Implicit language policy decisions</vt:lpstr>
      <vt:lpstr>PowerPoint Presentation</vt:lpstr>
      <vt:lpstr>Home language</vt:lpstr>
    </vt:vector>
  </TitlesOfParts>
  <Company>University of Jyväskylä</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Story-telling and story-listening as an artistic inquiry in a documentary theatre project</dc:title>
  <dc:creator>Pöyhönen Sari</dc:creator>
  <cp:lastModifiedBy>Pöyhönen, Sari</cp:lastModifiedBy>
  <cp:revision>132</cp:revision>
  <cp:lastPrinted>2019-11-11T14:23:35Z</cp:lastPrinted>
  <dcterms:created xsi:type="dcterms:W3CDTF">2017-08-28T11:34:10Z</dcterms:created>
  <dcterms:modified xsi:type="dcterms:W3CDTF">2019-11-11T15:09:12Z</dcterms:modified>
</cp:coreProperties>
</file>