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8" r:id="rId4"/>
    <p:sldId id="259" r:id="rId5"/>
    <p:sldId id="281" r:id="rId6"/>
    <p:sldId id="280" r:id="rId7"/>
    <p:sldId id="257" r:id="rId8"/>
    <p:sldId id="260" r:id="rId9"/>
    <p:sldId id="285" r:id="rId10"/>
    <p:sldId id="286" r:id="rId11"/>
    <p:sldId id="309" r:id="rId12"/>
    <p:sldId id="273" r:id="rId13"/>
    <p:sldId id="262" r:id="rId14"/>
    <p:sldId id="308" r:id="rId15"/>
    <p:sldId id="310" r:id="rId16"/>
    <p:sldId id="297" r:id="rId17"/>
    <p:sldId id="290" r:id="rId18"/>
    <p:sldId id="291" r:id="rId19"/>
    <p:sldId id="294" r:id="rId20"/>
    <p:sldId id="304" r:id="rId21"/>
    <p:sldId id="292" r:id="rId22"/>
    <p:sldId id="303" r:id="rId23"/>
    <p:sldId id="311" r:id="rId24"/>
    <p:sldId id="265" r:id="rId25"/>
    <p:sldId id="278" r:id="rId26"/>
    <p:sldId id="296" r:id="rId27"/>
    <p:sldId id="270" r:id="rId2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Sheet1!$C$5:$H$5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Sheet1!$C$6:$H$6</c:f>
              <c:numCache>
                <c:formatCode>General</c:formatCode>
                <c:ptCount val="6"/>
                <c:pt idx="0">
                  <c:v>33.71</c:v>
                </c:pt>
                <c:pt idx="1">
                  <c:v>34.17</c:v>
                </c:pt>
                <c:pt idx="2">
                  <c:v>34.119999999999997</c:v>
                </c:pt>
                <c:pt idx="3">
                  <c:v>37.049999999999997</c:v>
                </c:pt>
                <c:pt idx="4">
                  <c:v>38.83</c:v>
                </c:pt>
                <c:pt idx="5">
                  <c:v>41.86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F-4A4B-94D3-41BA8F6D0E3C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Sheet1!$C$5:$H$5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Sheet1!$C$7:$H$7</c:f>
              <c:numCache>
                <c:formatCode>General</c:formatCode>
                <c:ptCount val="6"/>
                <c:pt idx="0">
                  <c:v>66.28</c:v>
                </c:pt>
                <c:pt idx="1">
                  <c:v>65.650000000000006</c:v>
                </c:pt>
                <c:pt idx="2">
                  <c:v>65.77</c:v>
                </c:pt>
                <c:pt idx="3">
                  <c:v>62.89</c:v>
                </c:pt>
                <c:pt idx="4">
                  <c:v>61.17</c:v>
                </c:pt>
                <c:pt idx="5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F-4A4B-94D3-41BA8F6D0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170800"/>
        <c:axId val="417171128"/>
      </c:barChart>
      <c:catAx>
        <c:axId val="4171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171128"/>
        <c:crosses val="autoZero"/>
        <c:auto val="1"/>
        <c:lblAlgn val="ctr"/>
        <c:lblOffset val="100"/>
        <c:noMultiLvlLbl val="0"/>
      </c:catAx>
      <c:valAx>
        <c:axId val="4171711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17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 (n=34)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EOW_Scatter!$B$2:$B$35</c:f>
              <c:numCache>
                <c:formatCode>General</c:formatCode>
                <c:ptCount val="34"/>
                <c:pt idx="0">
                  <c:v>32</c:v>
                </c:pt>
                <c:pt idx="1">
                  <c:v>43</c:v>
                </c:pt>
                <c:pt idx="2">
                  <c:v>50</c:v>
                </c:pt>
                <c:pt idx="3">
                  <c:v>37</c:v>
                </c:pt>
                <c:pt idx="4">
                  <c:v>51</c:v>
                </c:pt>
                <c:pt idx="5">
                  <c:v>36</c:v>
                </c:pt>
                <c:pt idx="6">
                  <c:v>39</c:v>
                </c:pt>
                <c:pt idx="7">
                  <c:v>46</c:v>
                </c:pt>
                <c:pt idx="8">
                  <c:v>38</c:v>
                </c:pt>
                <c:pt idx="9">
                  <c:v>52</c:v>
                </c:pt>
                <c:pt idx="10">
                  <c:v>38</c:v>
                </c:pt>
                <c:pt idx="11">
                  <c:v>41</c:v>
                </c:pt>
                <c:pt idx="12">
                  <c:v>33</c:v>
                </c:pt>
                <c:pt idx="13">
                  <c:v>47</c:v>
                </c:pt>
                <c:pt idx="14">
                  <c:v>33</c:v>
                </c:pt>
                <c:pt idx="15">
                  <c:v>48</c:v>
                </c:pt>
                <c:pt idx="16">
                  <c:v>48</c:v>
                </c:pt>
                <c:pt idx="17">
                  <c:v>35</c:v>
                </c:pt>
                <c:pt idx="18">
                  <c:v>44</c:v>
                </c:pt>
                <c:pt idx="19">
                  <c:v>33</c:v>
                </c:pt>
                <c:pt idx="20">
                  <c:v>49</c:v>
                </c:pt>
                <c:pt idx="21">
                  <c:v>49</c:v>
                </c:pt>
                <c:pt idx="22">
                  <c:v>39</c:v>
                </c:pt>
                <c:pt idx="23">
                  <c:v>35</c:v>
                </c:pt>
                <c:pt idx="24">
                  <c:v>45</c:v>
                </c:pt>
                <c:pt idx="25">
                  <c:v>35</c:v>
                </c:pt>
                <c:pt idx="26">
                  <c:v>51</c:v>
                </c:pt>
                <c:pt idx="27">
                  <c:v>41</c:v>
                </c:pt>
                <c:pt idx="28">
                  <c:v>33</c:v>
                </c:pt>
                <c:pt idx="29">
                  <c:v>21</c:v>
                </c:pt>
                <c:pt idx="30">
                  <c:v>43</c:v>
                </c:pt>
                <c:pt idx="31">
                  <c:v>35</c:v>
                </c:pt>
                <c:pt idx="32">
                  <c:v>44</c:v>
                </c:pt>
                <c:pt idx="33">
                  <c:v>36</c:v>
                </c:pt>
              </c:numCache>
            </c:numRef>
          </c:xVal>
          <c:yVal>
            <c:numRef>
              <c:f>EOW_Scatter!$C$2:$C$35</c:f>
              <c:numCache>
                <c:formatCode>General</c:formatCode>
                <c:ptCount val="34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15</c:v>
                </c:pt>
                <c:pt idx="4">
                  <c:v>3</c:v>
                </c:pt>
                <c:pt idx="5">
                  <c:v>8</c:v>
                </c:pt>
                <c:pt idx="6">
                  <c:v>7</c:v>
                </c:pt>
                <c:pt idx="7">
                  <c:v>14</c:v>
                </c:pt>
                <c:pt idx="8">
                  <c:v>8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8</c:v>
                </c:pt>
                <c:pt idx="17">
                  <c:v>10</c:v>
                </c:pt>
                <c:pt idx="18">
                  <c:v>9</c:v>
                </c:pt>
                <c:pt idx="19">
                  <c:v>0</c:v>
                </c:pt>
                <c:pt idx="20">
                  <c:v>3</c:v>
                </c:pt>
                <c:pt idx="21">
                  <c:v>16</c:v>
                </c:pt>
                <c:pt idx="22">
                  <c:v>9</c:v>
                </c:pt>
                <c:pt idx="23">
                  <c:v>11</c:v>
                </c:pt>
                <c:pt idx="24">
                  <c:v>12</c:v>
                </c:pt>
                <c:pt idx="25">
                  <c:v>15</c:v>
                </c:pt>
                <c:pt idx="26">
                  <c:v>4</c:v>
                </c:pt>
                <c:pt idx="27">
                  <c:v>0</c:v>
                </c:pt>
                <c:pt idx="28">
                  <c:v>9</c:v>
                </c:pt>
                <c:pt idx="29">
                  <c:v>17</c:v>
                </c:pt>
                <c:pt idx="30">
                  <c:v>2</c:v>
                </c:pt>
                <c:pt idx="31">
                  <c:v>18</c:v>
                </c:pt>
                <c:pt idx="32">
                  <c:v>4</c:v>
                </c:pt>
                <c:pt idx="33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E3-4F43-A6C8-CF20CC7DE152}"/>
            </c:ext>
          </c:extLst>
        </c:ser>
        <c:ser>
          <c:idx val="1"/>
          <c:order val="1"/>
          <c:tx>
            <c:v>2 (n=31)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EOW_Scatter!$B$36:$B$66</c:f>
              <c:numCache>
                <c:formatCode>General</c:formatCode>
                <c:ptCount val="31"/>
                <c:pt idx="0">
                  <c:v>35</c:v>
                </c:pt>
                <c:pt idx="1">
                  <c:v>33</c:v>
                </c:pt>
                <c:pt idx="2">
                  <c:v>44</c:v>
                </c:pt>
                <c:pt idx="3">
                  <c:v>51</c:v>
                </c:pt>
                <c:pt idx="4">
                  <c:v>55</c:v>
                </c:pt>
                <c:pt idx="5">
                  <c:v>42</c:v>
                </c:pt>
                <c:pt idx="6">
                  <c:v>36</c:v>
                </c:pt>
                <c:pt idx="7">
                  <c:v>34</c:v>
                </c:pt>
                <c:pt idx="8">
                  <c:v>56</c:v>
                </c:pt>
                <c:pt idx="9">
                  <c:v>42</c:v>
                </c:pt>
                <c:pt idx="10">
                  <c:v>32</c:v>
                </c:pt>
                <c:pt idx="11">
                  <c:v>42</c:v>
                </c:pt>
                <c:pt idx="12">
                  <c:v>46</c:v>
                </c:pt>
                <c:pt idx="13">
                  <c:v>27</c:v>
                </c:pt>
                <c:pt idx="14">
                  <c:v>30</c:v>
                </c:pt>
                <c:pt idx="15">
                  <c:v>48</c:v>
                </c:pt>
                <c:pt idx="16">
                  <c:v>32</c:v>
                </c:pt>
                <c:pt idx="17">
                  <c:v>41</c:v>
                </c:pt>
                <c:pt idx="18">
                  <c:v>50</c:v>
                </c:pt>
                <c:pt idx="19">
                  <c:v>25</c:v>
                </c:pt>
                <c:pt idx="20">
                  <c:v>52</c:v>
                </c:pt>
                <c:pt idx="21">
                  <c:v>42</c:v>
                </c:pt>
                <c:pt idx="22">
                  <c:v>48</c:v>
                </c:pt>
                <c:pt idx="23">
                  <c:v>51</c:v>
                </c:pt>
                <c:pt idx="24">
                  <c:v>38</c:v>
                </c:pt>
                <c:pt idx="25">
                  <c:v>51</c:v>
                </c:pt>
                <c:pt idx="26">
                  <c:v>25</c:v>
                </c:pt>
                <c:pt idx="27">
                  <c:v>29</c:v>
                </c:pt>
                <c:pt idx="28">
                  <c:v>49</c:v>
                </c:pt>
                <c:pt idx="29">
                  <c:v>59</c:v>
                </c:pt>
                <c:pt idx="30">
                  <c:v>50</c:v>
                </c:pt>
              </c:numCache>
            </c:numRef>
          </c:xVal>
          <c:yVal>
            <c:numRef>
              <c:f>EOW_Scatter!$C$36:$C$66</c:f>
              <c:numCache>
                <c:formatCode>General</c:formatCode>
                <c:ptCount val="31"/>
                <c:pt idx="0">
                  <c:v>33</c:v>
                </c:pt>
                <c:pt idx="1">
                  <c:v>39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33</c:v>
                </c:pt>
                <c:pt idx="6">
                  <c:v>36</c:v>
                </c:pt>
                <c:pt idx="7">
                  <c:v>36</c:v>
                </c:pt>
                <c:pt idx="8">
                  <c:v>31</c:v>
                </c:pt>
                <c:pt idx="9">
                  <c:v>22</c:v>
                </c:pt>
                <c:pt idx="10">
                  <c:v>33</c:v>
                </c:pt>
                <c:pt idx="11">
                  <c:v>42</c:v>
                </c:pt>
                <c:pt idx="12">
                  <c:v>25</c:v>
                </c:pt>
                <c:pt idx="13">
                  <c:v>39</c:v>
                </c:pt>
                <c:pt idx="14">
                  <c:v>24</c:v>
                </c:pt>
                <c:pt idx="15">
                  <c:v>24</c:v>
                </c:pt>
                <c:pt idx="16">
                  <c:v>27</c:v>
                </c:pt>
                <c:pt idx="17">
                  <c:v>25</c:v>
                </c:pt>
                <c:pt idx="18">
                  <c:v>36</c:v>
                </c:pt>
                <c:pt idx="19">
                  <c:v>27</c:v>
                </c:pt>
                <c:pt idx="20">
                  <c:v>26</c:v>
                </c:pt>
                <c:pt idx="21">
                  <c:v>25</c:v>
                </c:pt>
                <c:pt idx="22">
                  <c:v>21</c:v>
                </c:pt>
                <c:pt idx="23">
                  <c:v>28</c:v>
                </c:pt>
                <c:pt idx="24">
                  <c:v>49</c:v>
                </c:pt>
                <c:pt idx="25">
                  <c:v>22</c:v>
                </c:pt>
                <c:pt idx="26">
                  <c:v>28</c:v>
                </c:pt>
                <c:pt idx="27">
                  <c:v>47</c:v>
                </c:pt>
                <c:pt idx="28">
                  <c:v>29</c:v>
                </c:pt>
                <c:pt idx="29">
                  <c:v>30</c:v>
                </c:pt>
                <c:pt idx="3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E3-4F43-A6C8-CF20CC7DE152}"/>
            </c:ext>
          </c:extLst>
        </c:ser>
        <c:ser>
          <c:idx val="2"/>
          <c:order val="2"/>
          <c:tx>
            <c:v>3 (n=46)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EOW_Scatter!$B$67:$B$112</c:f>
              <c:numCache>
                <c:formatCode>General</c:formatCode>
                <c:ptCount val="46"/>
                <c:pt idx="0">
                  <c:v>71</c:v>
                </c:pt>
                <c:pt idx="1">
                  <c:v>59</c:v>
                </c:pt>
                <c:pt idx="2">
                  <c:v>61</c:v>
                </c:pt>
                <c:pt idx="3">
                  <c:v>64</c:v>
                </c:pt>
                <c:pt idx="4">
                  <c:v>54</c:v>
                </c:pt>
                <c:pt idx="5">
                  <c:v>54</c:v>
                </c:pt>
                <c:pt idx="6">
                  <c:v>56</c:v>
                </c:pt>
                <c:pt idx="7">
                  <c:v>52</c:v>
                </c:pt>
                <c:pt idx="8">
                  <c:v>56</c:v>
                </c:pt>
                <c:pt idx="9">
                  <c:v>70</c:v>
                </c:pt>
                <c:pt idx="10">
                  <c:v>54</c:v>
                </c:pt>
                <c:pt idx="11">
                  <c:v>61</c:v>
                </c:pt>
                <c:pt idx="12">
                  <c:v>61</c:v>
                </c:pt>
                <c:pt idx="13">
                  <c:v>59</c:v>
                </c:pt>
                <c:pt idx="14">
                  <c:v>52</c:v>
                </c:pt>
                <c:pt idx="15">
                  <c:v>66</c:v>
                </c:pt>
                <c:pt idx="16">
                  <c:v>60</c:v>
                </c:pt>
                <c:pt idx="17">
                  <c:v>59</c:v>
                </c:pt>
                <c:pt idx="18">
                  <c:v>58</c:v>
                </c:pt>
                <c:pt idx="19">
                  <c:v>65</c:v>
                </c:pt>
                <c:pt idx="20">
                  <c:v>60</c:v>
                </c:pt>
                <c:pt idx="21">
                  <c:v>67</c:v>
                </c:pt>
                <c:pt idx="22">
                  <c:v>58</c:v>
                </c:pt>
                <c:pt idx="23">
                  <c:v>51</c:v>
                </c:pt>
                <c:pt idx="24">
                  <c:v>64</c:v>
                </c:pt>
                <c:pt idx="25">
                  <c:v>53</c:v>
                </c:pt>
                <c:pt idx="26">
                  <c:v>64</c:v>
                </c:pt>
                <c:pt idx="27">
                  <c:v>63</c:v>
                </c:pt>
                <c:pt idx="28">
                  <c:v>67</c:v>
                </c:pt>
                <c:pt idx="29">
                  <c:v>73</c:v>
                </c:pt>
                <c:pt idx="30">
                  <c:v>64</c:v>
                </c:pt>
                <c:pt idx="31">
                  <c:v>56</c:v>
                </c:pt>
                <c:pt idx="32">
                  <c:v>52</c:v>
                </c:pt>
                <c:pt idx="33">
                  <c:v>59</c:v>
                </c:pt>
                <c:pt idx="34">
                  <c:v>73</c:v>
                </c:pt>
                <c:pt idx="35">
                  <c:v>66</c:v>
                </c:pt>
                <c:pt idx="36">
                  <c:v>64</c:v>
                </c:pt>
                <c:pt idx="37">
                  <c:v>56</c:v>
                </c:pt>
                <c:pt idx="38">
                  <c:v>56</c:v>
                </c:pt>
                <c:pt idx="39">
                  <c:v>60</c:v>
                </c:pt>
                <c:pt idx="40">
                  <c:v>62</c:v>
                </c:pt>
                <c:pt idx="41">
                  <c:v>64</c:v>
                </c:pt>
                <c:pt idx="42">
                  <c:v>71</c:v>
                </c:pt>
                <c:pt idx="43">
                  <c:v>76</c:v>
                </c:pt>
                <c:pt idx="44">
                  <c:v>54</c:v>
                </c:pt>
                <c:pt idx="45">
                  <c:v>67</c:v>
                </c:pt>
              </c:numCache>
            </c:numRef>
          </c:xVal>
          <c:yVal>
            <c:numRef>
              <c:f>EOW_Scatter!$C$67:$C$112</c:f>
              <c:numCache>
                <c:formatCode>General</c:formatCode>
                <c:ptCount val="46"/>
                <c:pt idx="0">
                  <c:v>25</c:v>
                </c:pt>
                <c:pt idx="1">
                  <c:v>5</c:v>
                </c:pt>
                <c:pt idx="2">
                  <c:v>19</c:v>
                </c:pt>
                <c:pt idx="3">
                  <c:v>15</c:v>
                </c:pt>
                <c:pt idx="4">
                  <c:v>5</c:v>
                </c:pt>
                <c:pt idx="5">
                  <c:v>1</c:v>
                </c:pt>
                <c:pt idx="6">
                  <c:v>13</c:v>
                </c:pt>
                <c:pt idx="7">
                  <c:v>16</c:v>
                </c:pt>
                <c:pt idx="8">
                  <c:v>2</c:v>
                </c:pt>
                <c:pt idx="9">
                  <c:v>1</c:v>
                </c:pt>
                <c:pt idx="10">
                  <c:v>15</c:v>
                </c:pt>
                <c:pt idx="11">
                  <c:v>28</c:v>
                </c:pt>
                <c:pt idx="12">
                  <c:v>2</c:v>
                </c:pt>
                <c:pt idx="13">
                  <c:v>22</c:v>
                </c:pt>
                <c:pt idx="14">
                  <c:v>14</c:v>
                </c:pt>
                <c:pt idx="15">
                  <c:v>1</c:v>
                </c:pt>
                <c:pt idx="16">
                  <c:v>8</c:v>
                </c:pt>
                <c:pt idx="17">
                  <c:v>2</c:v>
                </c:pt>
                <c:pt idx="18">
                  <c:v>16</c:v>
                </c:pt>
                <c:pt idx="19">
                  <c:v>19</c:v>
                </c:pt>
                <c:pt idx="20">
                  <c:v>18</c:v>
                </c:pt>
                <c:pt idx="21">
                  <c:v>1</c:v>
                </c:pt>
                <c:pt idx="22">
                  <c:v>9</c:v>
                </c:pt>
                <c:pt idx="23">
                  <c:v>14</c:v>
                </c:pt>
                <c:pt idx="24">
                  <c:v>2</c:v>
                </c:pt>
                <c:pt idx="25">
                  <c:v>12</c:v>
                </c:pt>
                <c:pt idx="26">
                  <c:v>1</c:v>
                </c:pt>
                <c:pt idx="27">
                  <c:v>30</c:v>
                </c:pt>
                <c:pt idx="28">
                  <c:v>24</c:v>
                </c:pt>
                <c:pt idx="29">
                  <c:v>4</c:v>
                </c:pt>
                <c:pt idx="30">
                  <c:v>25</c:v>
                </c:pt>
                <c:pt idx="31">
                  <c:v>5</c:v>
                </c:pt>
                <c:pt idx="32">
                  <c:v>5</c:v>
                </c:pt>
                <c:pt idx="33">
                  <c:v>12</c:v>
                </c:pt>
                <c:pt idx="34">
                  <c:v>2</c:v>
                </c:pt>
                <c:pt idx="35">
                  <c:v>5</c:v>
                </c:pt>
                <c:pt idx="36">
                  <c:v>23</c:v>
                </c:pt>
                <c:pt idx="37">
                  <c:v>12</c:v>
                </c:pt>
                <c:pt idx="38">
                  <c:v>0</c:v>
                </c:pt>
                <c:pt idx="39">
                  <c:v>26</c:v>
                </c:pt>
                <c:pt idx="40">
                  <c:v>13</c:v>
                </c:pt>
                <c:pt idx="41">
                  <c:v>15</c:v>
                </c:pt>
                <c:pt idx="42">
                  <c:v>6</c:v>
                </c:pt>
                <c:pt idx="43">
                  <c:v>5</c:v>
                </c:pt>
                <c:pt idx="44">
                  <c:v>1</c:v>
                </c:pt>
                <c:pt idx="45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E3-4F43-A6C8-CF20CC7DE152}"/>
            </c:ext>
          </c:extLst>
        </c:ser>
        <c:ser>
          <c:idx val="3"/>
          <c:order val="3"/>
          <c:tx>
            <c:v>4 (n=15)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EOW_Scatter!$B$113:$B$127</c:f>
              <c:numCache>
                <c:formatCode>General</c:formatCode>
                <c:ptCount val="15"/>
                <c:pt idx="0">
                  <c:v>55</c:v>
                </c:pt>
                <c:pt idx="1">
                  <c:v>88</c:v>
                </c:pt>
                <c:pt idx="2">
                  <c:v>50</c:v>
                </c:pt>
                <c:pt idx="3">
                  <c:v>59</c:v>
                </c:pt>
                <c:pt idx="4">
                  <c:v>62</c:v>
                </c:pt>
                <c:pt idx="5">
                  <c:v>61</c:v>
                </c:pt>
                <c:pt idx="6">
                  <c:v>47</c:v>
                </c:pt>
                <c:pt idx="7">
                  <c:v>62</c:v>
                </c:pt>
                <c:pt idx="8">
                  <c:v>54</c:v>
                </c:pt>
                <c:pt idx="9">
                  <c:v>64</c:v>
                </c:pt>
                <c:pt idx="10">
                  <c:v>53</c:v>
                </c:pt>
                <c:pt idx="11">
                  <c:v>67</c:v>
                </c:pt>
                <c:pt idx="12">
                  <c:v>56</c:v>
                </c:pt>
                <c:pt idx="13">
                  <c:v>57</c:v>
                </c:pt>
                <c:pt idx="14">
                  <c:v>48</c:v>
                </c:pt>
              </c:numCache>
            </c:numRef>
          </c:xVal>
          <c:yVal>
            <c:numRef>
              <c:f>EOW_Scatter!$C$113:$C$127</c:f>
              <c:numCache>
                <c:formatCode>General</c:formatCode>
                <c:ptCount val="15"/>
                <c:pt idx="0">
                  <c:v>50</c:v>
                </c:pt>
                <c:pt idx="1">
                  <c:v>65</c:v>
                </c:pt>
                <c:pt idx="2">
                  <c:v>50</c:v>
                </c:pt>
                <c:pt idx="3">
                  <c:v>53</c:v>
                </c:pt>
                <c:pt idx="4">
                  <c:v>40</c:v>
                </c:pt>
                <c:pt idx="5">
                  <c:v>47</c:v>
                </c:pt>
                <c:pt idx="6">
                  <c:v>66</c:v>
                </c:pt>
                <c:pt idx="7">
                  <c:v>42</c:v>
                </c:pt>
                <c:pt idx="8">
                  <c:v>51</c:v>
                </c:pt>
                <c:pt idx="9">
                  <c:v>33</c:v>
                </c:pt>
                <c:pt idx="10">
                  <c:v>50</c:v>
                </c:pt>
                <c:pt idx="11">
                  <c:v>65</c:v>
                </c:pt>
                <c:pt idx="12">
                  <c:v>42</c:v>
                </c:pt>
                <c:pt idx="13">
                  <c:v>37</c:v>
                </c:pt>
                <c:pt idx="14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E3-4F43-A6C8-CF20CC7D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702048"/>
        <c:axId val="312701064"/>
      </c:scatterChart>
      <c:valAx>
        <c:axId val="312702048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English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01064"/>
        <c:crosses val="autoZero"/>
        <c:crossBetween val="midCat"/>
      </c:valAx>
      <c:valAx>
        <c:axId val="31270106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Spanish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0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 (n=34)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EOW_Scatter!$B$2:$B$35</c:f>
              <c:numCache>
                <c:formatCode>General</c:formatCode>
                <c:ptCount val="34"/>
                <c:pt idx="0">
                  <c:v>32</c:v>
                </c:pt>
                <c:pt idx="1">
                  <c:v>43</c:v>
                </c:pt>
                <c:pt idx="2">
                  <c:v>50</c:v>
                </c:pt>
                <c:pt idx="3">
                  <c:v>37</c:v>
                </c:pt>
                <c:pt idx="4">
                  <c:v>51</c:v>
                </c:pt>
                <c:pt idx="5">
                  <c:v>36</c:v>
                </c:pt>
                <c:pt idx="6">
                  <c:v>39</c:v>
                </c:pt>
                <c:pt idx="7">
                  <c:v>46</c:v>
                </c:pt>
                <c:pt idx="8">
                  <c:v>38</c:v>
                </c:pt>
                <c:pt idx="9">
                  <c:v>52</c:v>
                </c:pt>
                <c:pt idx="10">
                  <c:v>38</c:v>
                </c:pt>
                <c:pt idx="11">
                  <c:v>41</c:v>
                </c:pt>
                <c:pt idx="12">
                  <c:v>33</c:v>
                </c:pt>
                <c:pt idx="13">
                  <c:v>47</c:v>
                </c:pt>
                <c:pt idx="14">
                  <c:v>33</c:v>
                </c:pt>
                <c:pt idx="15">
                  <c:v>48</c:v>
                </c:pt>
                <c:pt idx="16">
                  <c:v>48</c:v>
                </c:pt>
                <c:pt idx="17">
                  <c:v>35</c:v>
                </c:pt>
                <c:pt idx="18">
                  <c:v>44</c:v>
                </c:pt>
                <c:pt idx="19">
                  <c:v>33</c:v>
                </c:pt>
                <c:pt idx="20">
                  <c:v>49</c:v>
                </c:pt>
                <c:pt idx="21">
                  <c:v>49</c:v>
                </c:pt>
                <c:pt idx="22">
                  <c:v>39</c:v>
                </c:pt>
                <c:pt idx="23">
                  <c:v>35</c:v>
                </c:pt>
                <c:pt idx="24">
                  <c:v>45</c:v>
                </c:pt>
                <c:pt idx="25">
                  <c:v>35</c:v>
                </c:pt>
                <c:pt idx="26">
                  <c:v>51</c:v>
                </c:pt>
                <c:pt idx="27">
                  <c:v>41</c:v>
                </c:pt>
                <c:pt idx="28">
                  <c:v>33</c:v>
                </c:pt>
                <c:pt idx="29">
                  <c:v>21</c:v>
                </c:pt>
                <c:pt idx="30">
                  <c:v>43</c:v>
                </c:pt>
                <c:pt idx="31">
                  <c:v>35</c:v>
                </c:pt>
                <c:pt idx="32">
                  <c:v>44</c:v>
                </c:pt>
                <c:pt idx="33">
                  <c:v>36</c:v>
                </c:pt>
              </c:numCache>
            </c:numRef>
          </c:xVal>
          <c:yVal>
            <c:numRef>
              <c:f>EOW_Scatter!$C$2:$C$35</c:f>
              <c:numCache>
                <c:formatCode>General</c:formatCode>
                <c:ptCount val="34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15</c:v>
                </c:pt>
                <c:pt idx="4">
                  <c:v>3</c:v>
                </c:pt>
                <c:pt idx="5">
                  <c:v>8</c:v>
                </c:pt>
                <c:pt idx="6">
                  <c:v>7</c:v>
                </c:pt>
                <c:pt idx="7">
                  <c:v>14</c:v>
                </c:pt>
                <c:pt idx="8">
                  <c:v>8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8</c:v>
                </c:pt>
                <c:pt idx="17">
                  <c:v>10</c:v>
                </c:pt>
                <c:pt idx="18">
                  <c:v>9</c:v>
                </c:pt>
                <c:pt idx="19">
                  <c:v>0</c:v>
                </c:pt>
                <c:pt idx="20">
                  <c:v>3</c:v>
                </c:pt>
                <c:pt idx="21">
                  <c:v>16</c:v>
                </c:pt>
                <c:pt idx="22">
                  <c:v>9</c:v>
                </c:pt>
                <c:pt idx="23">
                  <c:v>11</c:v>
                </c:pt>
                <c:pt idx="24">
                  <c:v>12</c:v>
                </c:pt>
                <c:pt idx="25">
                  <c:v>15</c:v>
                </c:pt>
                <c:pt idx="26">
                  <c:v>4</c:v>
                </c:pt>
                <c:pt idx="27">
                  <c:v>0</c:v>
                </c:pt>
                <c:pt idx="28">
                  <c:v>9</c:v>
                </c:pt>
                <c:pt idx="29">
                  <c:v>17</c:v>
                </c:pt>
                <c:pt idx="30">
                  <c:v>2</c:v>
                </c:pt>
                <c:pt idx="31">
                  <c:v>18</c:v>
                </c:pt>
                <c:pt idx="32">
                  <c:v>4</c:v>
                </c:pt>
                <c:pt idx="33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E3-4F43-A6C8-CF20CC7DE152}"/>
            </c:ext>
          </c:extLst>
        </c:ser>
        <c:ser>
          <c:idx val="1"/>
          <c:order val="1"/>
          <c:tx>
            <c:v>2 (n=31)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EOW_Scatter!$B$36:$B$66</c:f>
              <c:numCache>
                <c:formatCode>General</c:formatCode>
                <c:ptCount val="31"/>
                <c:pt idx="0">
                  <c:v>35</c:v>
                </c:pt>
                <c:pt idx="1">
                  <c:v>33</c:v>
                </c:pt>
                <c:pt idx="2">
                  <c:v>44</c:v>
                </c:pt>
                <c:pt idx="3">
                  <c:v>51</c:v>
                </c:pt>
                <c:pt idx="4">
                  <c:v>55</c:v>
                </c:pt>
                <c:pt idx="5">
                  <c:v>42</c:v>
                </c:pt>
                <c:pt idx="6">
                  <c:v>36</c:v>
                </c:pt>
                <c:pt idx="7">
                  <c:v>34</c:v>
                </c:pt>
                <c:pt idx="8">
                  <c:v>56</c:v>
                </c:pt>
                <c:pt idx="9">
                  <c:v>42</c:v>
                </c:pt>
                <c:pt idx="10">
                  <c:v>32</c:v>
                </c:pt>
                <c:pt idx="11">
                  <c:v>42</c:v>
                </c:pt>
                <c:pt idx="12">
                  <c:v>46</c:v>
                </c:pt>
                <c:pt idx="13">
                  <c:v>27</c:v>
                </c:pt>
                <c:pt idx="14">
                  <c:v>30</c:v>
                </c:pt>
                <c:pt idx="15">
                  <c:v>48</c:v>
                </c:pt>
                <c:pt idx="16">
                  <c:v>32</c:v>
                </c:pt>
                <c:pt idx="17">
                  <c:v>41</c:v>
                </c:pt>
                <c:pt idx="18">
                  <c:v>50</c:v>
                </c:pt>
                <c:pt idx="19">
                  <c:v>25</c:v>
                </c:pt>
                <c:pt idx="20">
                  <c:v>52</c:v>
                </c:pt>
                <c:pt idx="21">
                  <c:v>42</c:v>
                </c:pt>
                <c:pt idx="22">
                  <c:v>48</c:v>
                </c:pt>
                <c:pt idx="23">
                  <c:v>51</c:v>
                </c:pt>
                <c:pt idx="24">
                  <c:v>38</c:v>
                </c:pt>
                <c:pt idx="25">
                  <c:v>51</c:v>
                </c:pt>
                <c:pt idx="26">
                  <c:v>25</c:v>
                </c:pt>
                <c:pt idx="27">
                  <c:v>29</c:v>
                </c:pt>
                <c:pt idx="28">
                  <c:v>49</c:v>
                </c:pt>
                <c:pt idx="29">
                  <c:v>59</c:v>
                </c:pt>
                <c:pt idx="30">
                  <c:v>50</c:v>
                </c:pt>
              </c:numCache>
            </c:numRef>
          </c:xVal>
          <c:yVal>
            <c:numRef>
              <c:f>EOW_Scatter!$C$36:$C$66</c:f>
              <c:numCache>
                <c:formatCode>General</c:formatCode>
                <c:ptCount val="31"/>
                <c:pt idx="0">
                  <c:v>33</c:v>
                </c:pt>
                <c:pt idx="1">
                  <c:v>39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33</c:v>
                </c:pt>
                <c:pt idx="6">
                  <c:v>36</c:v>
                </c:pt>
                <c:pt idx="7">
                  <c:v>36</c:v>
                </c:pt>
                <c:pt idx="8">
                  <c:v>31</c:v>
                </c:pt>
                <c:pt idx="9">
                  <c:v>22</c:v>
                </c:pt>
                <c:pt idx="10">
                  <c:v>33</c:v>
                </c:pt>
                <c:pt idx="11">
                  <c:v>42</c:v>
                </c:pt>
                <c:pt idx="12">
                  <c:v>25</c:v>
                </c:pt>
                <c:pt idx="13">
                  <c:v>39</c:v>
                </c:pt>
                <c:pt idx="14">
                  <c:v>24</c:v>
                </c:pt>
                <c:pt idx="15">
                  <c:v>24</c:v>
                </c:pt>
                <c:pt idx="16">
                  <c:v>27</c:v>
                </c:pt>
                <c:pt idx="17">
                  <c:v>25</c:v>
                </c:pt>
                <c:pt idx="18">
                  <c:v>36</c:v>
                </c:pt>
                <c:pt idx="19">
                  <c:v>27</c:v>
                </c:pt>
                <c:pt idx="20">
                  <c:v>26</c:v>
                </c:pt>
                <c:pt idx="21">
                  <c:v>25</c:v>
                </c:pt>
                <c:pt idx="22">
                  <c:v>21</c:v>
                </c:pt>
                <c:pt idx="23">
                  <c:v>28</c:v>
                </c:pt>
                <c:pt idx="24">
                  <c:v>49</c:v>
                </c:pt>
                <c:pt idx="25">
                  <c:v>22</c:v>
                </c:pt>
                <c:pt idx="26">
                  <c:v>28</c:v>
                </c:pt>
                <c:pt idx="27">
                  <c:v>47</c:v>
                </c:pt>
                <c:pt idx="28">
                  <c:v>29</c:v>
                </c:pt>
                <c:pt idx="29">
                  <c:v>30</c:v>
                </c:pt>
                <c:pt idx="3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E3-4F43-A6C8-CF20CC7DE152}"/>
            </c:ext>
          </c:extLst>
        </c:ser>
        <c:ser>
          <c:idx val="2"/>
          <c:order val="2"/>
          <c:tx>
            <c:v>3 (n=46)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EOW_Scatter!$B$67:$B$112</c:f>
              <c:numCache>
                <c:formatCode>General</c:formatCode>
                <c:ptCount val="46"/>
                <c:pt idx="0">
                  <c:v>71</c:v>
                </c:pt>
                <c:pt idx="1">
                  <c:v>59</c:v>
                </c:pt>
                <c:pt idx="2">
                  <c:v>61</c:v>
                </c:pt>
                <c:pt idx="3">
                  <c:v>64</c:v>
                </c:pt>
                <c:pt idx="4">
                  <c:v>54</c:v>
                </c:pt>
                <c:pt idx="5">
                  <c:v>54</c:v>
                </c:pt>
                <c:pt idx="6">
                  <c:v>56</c:v>
                </c:pt>
                <c:pt idx="7">
                  <c:v>52</c:v>
                </c:pt>
                <c:pt idx="8">
                  <c:v>56</c:v>
                </c:pt>
                <c:pt idx="9">
                  <c:v>70</c:v>
                </c:pt>
                <c:pt idx="10">
                  <c:v>54</c:v>
                </c:pt>
                <c:pt idx="11">
                  <c:v>61</c:v>
                </c:pt>
                <c:pt idx="12">
                  <c:v>61</c:v>
                </c:pt>
                <c:pt idx="13">
                  <c:v>59</c:v>
                </c:pt>
                <c:pt idx="14">
                  <c:v>52</c:v>
                </c:pt>
                <c:pt idx="15">
                  <c:v>66</c:v>
                </c:pt>
                <c:pt idx="16">
                  <c:v>60</c:v>
                </c:pt>
                <c:pt idx="17">
                  <c:v>59</c:v>
                </c:pt>
                <c:pt idx="18">
                  <c:v>58</c:v>
                </c:pt>
                <c:pt idx="19">
                  <c:v>65</c:v>
                </c:pt>
                <c:pt idx="20">
                  <c:v>60</c:v>
                </c:pt>
                <c:pt idx="21">
                  <c:v>67</c:v>
                </c:pt>
                <c:pt idx="22">
                  <c:v>58</c:v>
                </c:pt>
                <c:pt idx="23">
                  <c:v>51</c:v>
                </c:pt>
                <c:pt idx="24">
                  <c:v>64</c:v>
                </c:pt>
                <c:pt idx="25">
                  <c:v>53</c:v>
                </c:pt>
                <c:pt idx="26">
                  <c:v>64</c:v>
                </c:pt>
                <c:pt idx="27">
                  <c:v>63</c:v>
                </c:pt>
                <c:pt idx="28">
                  <c:v>67</c:v>
                </c:pt>
                <c:pt idx="29">
                  <c:v>73</c:v>
                </c:pt>
                <c:pt idx="30">
                  <c:v>64</c:v>
                </c:pt>
                <c:pt idx="31">
                  <c:v>56</c:v>
                </c:pt>
                <c:pt idx="32">
                  <c:v>52</c:v>
                </c:pt>
                <c:pt idx="33">
                  <c:v>59</c:v>
                </c:pt>
                <c:pt idx="34">
                  <c:v>73</c:v>
                </c:pt>
                <c:pt idx="35">
                  <c:v>66</c:v>
                </c:pt>
                <c:pt idx="36">
                  <c:v>64</c:v>
                </c:pt>
                <c:pt idx="37">
                  <c:v>56</c:v>
                </c:pt>
                <c:pt idx="38">
                  <c:v>56</c:v>
                </c:pt>
                <c:pt idx="39">
                  <c:v>60</c:v>
                </c:pt>
                <c:pt idx="40">
                  <c:v>62</c:v>
                </c:pt>
                <c:pt idx="41">
                  <c:v>64</c:v>
                </c:pt>
                <c:pt idx="42">
                  <c:v>71</c:v>
                </c:pt>
                <c:pt idx="43">
                  <c:v>76</c:v>
                </c:pt>
                <c:pt idx="44">
                  <c:v>54</c:v>
                </c:pt>
                <c:pt idx="45">
                  <c:v>67</c:v>
                </c:pt>
              </c:numCache>
            </c:numRef>
          </c:xVal>
          <c:yVal>
            <c:numRef>
              <c:f>EOW_Scatter!$C$67:$C$112</c:f>
              <c:numCache>
                <c:formatCode>General</c:formatCode>
                <c:ptCount val="46"/>
                <c:pt idx="0">
                  <c:v>25</c:v>
                </c:pt>
                <c:pt idx="1">
                  <c:v>5</c:v>
                </c:pt>
                <c:pt idx="2">
                  <c:v>19</c:v>
                </c:pt>
                <c:pt idx="3">
                  <c:v>15</c:v>
                </c:pt>
                <c:pt idx="4">
                  <c:v>5</c:v>
                </c:pt>
                <c:pt idx="5">
                  <c:v>1</c:v>
                </c:pt>
                <c:pt idx="6">
                  <c:v>13</c:v>
                </c:pt>
                <c:pt idx="7">
                  <c:v>16</c:v>
                </c:pt>
                <c:pt idx="8">
                  <c:v>2</c:v>
                </c:pt>
                <c:pt idx="9">
                  <c:v>1</c:v>
                </c:pt>
                <c:pt idx="10">
                  <c:v>15</c:v>
                </c:pt>
                <c:pt idx="11">
                  <c:v>28</c:v>
                </c:pt>
                <c:pt idx="12">
                  <c:v>2</c:v>
                </c:pt>
                <c:pt idx="13">
                  <c:v>22</c:v>
                </c:pt>
                <c:pt idx="14">
                  <c:v>14</c:v>
                </c:pt>
                <c:pt idx="15">
                  <c:v>1</c:v>
                </c:pt>
                <c:pt idx="16">
                  <c:v>8</c:v>
                </c:pt>
                <c:pt idx="17">
                  <c:v>2</c:v>
                </c:pt>
                <c:pt idx="18">
                  <c:v>16</c:v>
                </c:pt>
                <c:pt idx="19">
                  <c:v>19</c:v>
                </c:pt>
                <c:pt idx="20">
                  <c:v>18</c:v>
                </c:pt>
                <c:pt idx="21">
                  <c:v>1</c:v>
                </c:pt>
                <c:pt idx="22">
                  <c:v>9</c:v>
                </c:pt>
                <c:pt idx="23">
                  <c:v>14</c:v>
                </c:pt>
                <c:pt idx="24">
                  <c:v>2</c:v>
                </c:pt>
                <c:pt idx="25">
                  <c:v>12</c:v>
                </c:pt>
                <c:pt idx="26">
                  <c:v>1</c:v>
                </c:pt>
                <c:pt idx="27">
                  <c:v>30</c:v>
                </c:pt>
                <c:pt idx="28">
                  <c:v>24</c:v>
                </c:pt>
                <c:pt idx="29">
                  <c:v>4</c:v>
                </c:pt>
                <c:pt idx="30">
                  <c:v>25</c:v>
                </c:pt>
                <c:pt idx="31">
                  <c:v>5</c:v>
                </c:pt>
                <c:pt idx="32">
                  <c:v>5</c:v>
                </c:pt>
                <c:pt idx="33">
                  <c:v>12</c:v>
                </c:pt>
                <c:pt idx="34">
                  <c:v>2</c:v>
                </c:pt>
                <c:pt idx="35">
                  <c:v>5</c:v>
                </c:pt>
                <c:pt idx="36">
                  <c:v>23</c:v>
                </c:pt>
                <c:pt idx="37">
                  <c:v>12</c:v>
                </c:pt>
                <c:pt idx="38">
                  <c:v>0</c:v>
                </c:pt>
                <c:pt idx="39">
                  <c:v>26</c:v>
                </c:pt>
                <c:pt idx="40">
                  <c:v>13</c:v>
                </c:pt>
                <c:pt idx="41">
                  <c:v>15</c:v>
                </c:pt>
                <c:pt idx="42">
                  <c:v>6</c:v>
                </c:pt>
                <c:pt idx="43">
                  <c:v>5</c:v>
                </c:pt>
                <c:pt idx="44">
                  <c:v>1</c:v>
                </c:pt>
                <c:pt idx="45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E3-4F43-A6C8-CF20CC7DE152}"/>
            </c:ext>
          </c:extLst>
        </c:ser>
        <c:ser>
          <c:idx val="3"/>
          <c:order val="3"/>
          <c:tx>
            <c:v>4 (n=15)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EOW_Scatter!$B$113:$B$127</c:f>
              <c:numCache>
                <c:formatCode>General</c:formatCode>
                <c:ptCount val="15"/>
                <c:pt idx="0">
                  <c:v>55</c:v>
                </c:pt>
                <c:pt idx="1">
                  <c:v>88</c:v>
                </c:pt>
                <c:pt idx="2">
                  <c:v>50</c:v>
                </c:pt>
                <c:pt idx="3">
                  <c:v>59</c:v>
                </c:pt>
                <c:pt idx="4">
                  <c:v>62</c:v>
                </c:pt>
                <c:pt idx="5">
                  <c:v>61</c:v>
                </c:pt>
                <c:pt idx="6">
                  <c:v>47</c:v>
                </c:pt>
                <c:pt idx="7">
                  <c:v>62</c:v>
                </c:pt>
                <c:pt idx="8">
                  <c:v>54</c:v>
                </c:pt>
                <c:pt idx="9">
                  <c:v>64</c:v>
                </c:pt>
                <c:pt idx="10">
                  <c:v>53</c:v>
                </c:pt>
                <c:pt idx="11">
                  <c:v>67</c:v>
                </c:pt>
                <c:pt idx="12">
                  <c:v>56</c:v>
                </c:pt>
                <c:pt idx="13">
                  <c:v>57</c:v>
                </c:pt>
                <c:pt idx="14">
                  <c:v>48</c:v>
                </c:pt>
              </c:numCache>
            </c:numRef>
          </c:xVal>
          <c:yVal>
            <c:numRef>
              <c:f>EOW_Scatter!$C$113:$C$127</c:f>
              <c:numCache>
                <c:formatCode>General</c:formatCode>
                <c:ptCount val="15"/>
                <c:pt idx="0">
                  <c:v>50</c:v>
                </c:pt>
                <c:pt idx="1">
                  <c:v>65</c:v>
                </c:pt>
                <c:pt idx="2">
                  <c:v>50</c:v>
                </c:pt>
                <c:pt idx="3">
                  <c:v>53</c:v>
                </c:pt>
                <c:pt idx="4">
                  <c:v>40</c:v>
                </c:pt>
                <c:pt idx="5">
                  <c:v>47</c:v>
                </c:pt>
                <c:pt idx="6">
                  <c:v>66</c:v>
                </c:pt>
                <c:pt idx="7">
                  <c:v>42</c:v>
                </c:pt>
                <c:pt idx="8">
                  <c:v>51</c:v>
                </c:pt>
                <c:pt idx="9">
                  <c:v>33</c:v>
                </c:pt>
                <c:pt idx="10">
                  <c:v>50</c:v>
                </c:pt>
                <c:pt idx="11">
                  <c:v>65</c:v>
                </c:pt>
                <c:pt idx="12">
                  <c:v>42</c:v>
                </c:pt>
                <c:pt idx="13">
                  <c:v>37</c:v>
                </c:pt>
                <c:pt idx="14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E3-4F43-A6C8-CF20CC7D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702048"/>
        <c:axId val="312701064"/>
      </c:scatterChart>
      <c:valAx>
        <c:axId val="312702048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English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01064"/>
        <c:crosses val="autoZero"/>
        <c:crossBetween val="midCat"/>
      </c:valAx>
      <c:valAx>
        <c:axId val="31270106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Spanish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0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EOW_BarGraph!$B$5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EOW_BarGraph!$C$5:$F$5</c:f>
              <c:numCache>
                <c:formatCode>General</c:formatCode>
                <c:ptCount val="4"/>
                <c:pt idx="0">
                  <c:v>40.590000000000003</c:v>
                </c:pt>
                <c:pt idx="1">
                  <c:v>41.77</c:v>
                </c:pt>
                <c:pt idx="2">
                  <c:v>61.13</c:v>
                </c:pt>
                <c:pt idx="3">
                  <c:v>58.87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8-4F6C-965A-E71605F19126}"/>
            </c:ext>
          </c:extLst>
        </c:ser>
        <c:ser>
          <c:idx val="1"/>
          <c:order val="1"/>
          <c:tx>
            <c:strRef>
              <c:f>EOW_BarGraph!$B$6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EOW_BarGraph!$C$6:$F$6</c:f>
              <c:numCache>
                <c:formatCode>General</c:formatCode>
                <c:ptCount val="4"/>
                <c:pt idx="0">
                  <c:v>7.24</c:v>
                </c:pt>
                <c:pt idx="1">
                  <c:v>30.16</c:v>
                </c:pt>
                <c:pt idx="2">
                  <c:v>11.02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8-4F6C-965A-E71605F19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024704"/>
        <c:axId val="327122152"/>
      </c:barChart>
      <c:catAx>
        <c:axId val="3270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22152"/>
        <c:crosses val="autoZero"/>
        <c:auto val="1"/>
        <c:lblAlgn val="ctr"/>
        <c:lblOffset val="100"/>
        <c:noMultiLvlLbl val="0"/>
      </c:catAx>
      <c:valAx>
        <c:axId val="32712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Mean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EOW_BarGraph!$B$5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EOW_BarGraph!$C$5:$F$5</c:f>
              <c:numCache>
                <c:formatCode>General</c:formatCode>
                <c:ptCount val="4"/>
                <c:pt idx="0">
                  <c:v>40.590000000000003</c:v>
                </c:pt>
                <c:pt idx="1">
                  <c:v>41.77</c:v>
                </c:pt>
                <c:pt idx="2">
                  <c:v>61.13</c:v>
                </c:pt>
                <c:pt idx="3">
                  <c:v>58.87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E-4D87-A0CE-90C6556007CE}"/>
            </c:ext>
          </c:extLst>
        </c:ser>
        <c:ser>
          <c:idx val="1"/>
          <c:order val="1"/>
          <c:tx>
            <c:strRef>
              <c:f>EOW_BarGraph!$B$6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EOW_BarGraph!$C$6:$F$6</c:f>
              <c:numCache>
                <c:formatCode>General</c:formatCode>
                <c:ptCount val="4"/>
                <c:pt idx="0">
                  <c:v>7.24</c:v>
                </c:pt>
                <c:pt idx="1">
                  <c:v>30.16</c:v>
                </c:pt>
                <c:pt idx="2">
                  <c:v>11.02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E-4D87-A0CE-90C655600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024704"/>
        <c:axId val="327122152"/>
      </c:barChart>
      <c:catAx>
        <c:axId val="3270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22152"/>
        <c:crosses val="autoZero"/>
        <c:auto val="1"/>
        <c:lblAlgn val="ctr"/>
        <c:lblOffset val="100"/>
        <c:noMultiLvlLbl val="0"/>
      </c:catAx>
      <c:valAx>
        <c:axId val="32712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Mean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EOW_BarGraph!$B$5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EOW_BarGraph!$C$5:$F$5</c:f>
              <c:numCache>
                <c:formatCode>General</c:formatCode>
                <c:ptCount val="4"/>
                <c:pt idx="0">
                  <c:v>40.590000000000003</c:v>
                </c:pt>
                <c:pt idx="1">
                  <c:v>41.77</c:v>
                </c:pt>
                <c:pt idx="2">
                  <c:v>61.13</c:v>
                </c:pt>
                <c:pt idx="3">
                  <c:v>58.87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E-4D87-A0CE-90C6556007CE}"/>
            </c:ext>
          </c:extLst>
        </c:ser>
        <c:ser>
          <c:idx val="1"/>
          <c:order val="1"/>
          <c:tx>
            <c:strRef>
              <c:f>EOW_BarGraph!$B$6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EOW_BarGraph!$C$6:$F$6</c:f>
              <c:numCache>
                <c:formatCode>General</c:formatCode>
                <c:ptCount val="4"/>
                <c:pt idx="0">
                  <c:v>7.24</c:v>
                </c:pt>
                <c:pt idx="1">
                  <c:v>30.16</c:v>
                </c:pt>
                <c:pt idx="2">
                  <c:v>11.02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E-4D87-A0CE-90C655600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024704"/>
        <c:axId val="327122152"/>
      </c:barChart>
      <c:catAx>
        <c:axId val="3270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22152"/>
        <c:crosses val="autoZero"/>
        <c:auto val="1"/>
        <c:lblAlgn val="ctr"/>
        <c:lblOffset val="100"/>
        <c:noMultiLvlLbl val="0"/>
      </c:catAx>
      <c:valAx>
        <c:axId val="32712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Mean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EOW_BarGraph!$B$5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EOW_BarGraph!$C$5:$F$5</c:f>
              <c:numCache>
                <c:formatCode>General</c:formatCode>
                <c:ptCount val="4"/>
                <c:pt idx="0">
                  <c:v>40.590000000000003</c:v>
                </c:pt>
                <c:pt idx="1">
                  <c:v>41.77</c:v>
                </c:pt>
                <c:pt idx="2">
                  <c:v>61.13</c:v>
                </c:pt>
                <c:pt idx="3">
                  <c:v>58.87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E-4D87-A0CE-90C6556007CE}"/>
            </c:ext>
          </c:extLst>
        </c:ser>
        <c:ser>
          <c:idx val="1"/>
          <c:order val="1"/>
          <c:tx>
            <c:strRef>
              <c:f>EOW_BarGraph!$B$6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EOW_BarGraph!$C$6:$F$6</c:f>
              <c:numCache>
                <c:formatCode>General</c:formatCode>
                <c:ptCount val="4"/>
                <c:pt idx="0">
                  <c:v>7.24</c:v>
                </c:pt>
                <c:pt idx="1">
                  <c:v>30.16</c:v>
                </c:pt>
                <c:pt idx="2">
                  <c:v>11.02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E-4D87-A0CE-90C655600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024704"/>
        <c:axId val="327122152"/>
      </c:barChart>
      <c:catAx>
        <c:axId val="3270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22152"/>
        <c:crosses val="autoZero"/>
        <c:auto val="1"/>
        <c:lblAlgn val="ctr"/>
        <c:lblOffset val="100"/>
        <c:noMultiLvlLbl val="0"/>
      </c:catAx>
      <c:valAx>
        <c:axId val="32712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Mean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EOW_BarGraph!$B$5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EOW_BarGraph!$C$5:$F$5</c:f>
              <c:numCache>
                <c:formatCode>General</c:formatCode>
                <c:ptCount val="4"/>
                <c:pt idx="0">
                  <c:v>40.590000000000003</c:v>
                </c:pt>
                <c:pt idx="1">
                  <c:v>41.77</c:v>
                </c:pt>
                <c:pt idx="2">
                  <c:v>61.13</c:v>
                </c:pt>
                <c:pt idx="3">
                  <c:v>58.87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E-4D87-A0CE-90C6556007CE}"/>
            </c:ext>
          </c:extLst>
        </c:ser>
        <c:ser>
          <c:idx val="1"/>
          <c:order val="1"/>
          <c:tx>
            <c:strRef>
              <c:f>EOW_BarGraph!$B$6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EOW_BarGraph!$C$4:$F$4</c:f>
              <c:strCache>
                <c:ptCount val="4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</c:strCache>
            </c:strRef>
          </c:cat>
          <c:val>
            <c:numRef>
              <c:f>EOW_BarGraph!$C$6:$F$6</c:f>
              <c:numCache>
                <c:formatCode>General</c:formatCode>
                <c:ptCount val="4"/>
                <c:pt idx="0">
                  <c:v>7.24</c:v>
                </c:pt>
                <c:pt idx="1">
                  <c:v>30.16</c:v>
                </c:pt>
                <c:pt idx="2">
                  <c:v>11.02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E-4D87-A0CE-90C655600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024704"/>
        <c:axId val="327122152"/>
      </c:barChart>
      <c:catAx>
        <c:axId val="3270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22152"/>
        <c:crosses val="autoZero"/>
        <c:auto val="1"/>
        <c:lblAlgn val="ctr"/>
        <c:lblOffset val="100"/>
        <c:noMultiLvlLbl val="0"/>
      </c:catAx>
      <c:valAx>
        <c:axId val="32712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Mean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PowerPoint]EOW_BarGraph'!$B$5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PowerPoint]EOW_BarGraph'!$C$4:$G$4</c:f>
              <c:strCache>
                <c:ptCount val="5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  <c:pt idx="4">
                  <c:v>English monolingual    (n=29)</c:v>
                </c:pt>
              </c:strCache>
            </c:strRef>
          </c:cat>
          <c:val>
            <c:numRef>
              <c:f>'[Chart in Microsoft PowerPoint]EOW_BarGraph'!$C$5:$G$5</c:f>
              <c:numCache>
                <c:formatCode>General</c:formatCode>
                <c:ptCount val="5"/>
                <c:pt idx="0">
                  <c:v>40.590000000000003</c:v>
                </c:pt>
                <c:pt idx="1">
                  <c:v>41.77</c:v>
                </c:pt>
                <c:pt idx="2">
                  <c:v>61.13</c:v>
                </c:pt>
                <c:pt idx="3">
                  <c:v>58.87</c:v>
                </c:pt>
                <c:pt idx="4">
                  <c:v>67.209999999999994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8-4A03-8122-A14B508B7BDB}"/>
            </c:ext>
          </c:extLst>
        </c:ser>
        <c:ser>
          <c:idx val="1"/>
          <c:order val="1"/>
          <c:tx>
            <c:strRef>
              <c:f>'[Chart in Microsoft PowerPoint]EOW_BarGraph'!$B$6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PowerPoint]EOW_BarGraph'!$C$4:$G$4</c:f>
              <c:strCache>
                <c:ptCount val="5"/>
                <c:pt idx="0">
                  <c:v>Weaker English, English dominant (n=34)</c:v>
                </c:pt>
                <c:pt idx="1">
                  <c:v>Weaker English, nearly balanced (n=31)</c:v>
                </c:pt>
                <c:pt idx="2">
                  <c:v>Stronger English, English dominant (n=46)</c:v>
                </c:pt>
                <c:pt idx="3">
                  <c:v>Stronger English, nearly balanced (n=15)</c:v>
                </c:pt>
                <c:pt idx="4">
                  <c:v>English monolingual    (n=29)</c:v>
                </c:pt>
              </c:strCache>
            </c:strRef>
          </c:cat>
          <c:val>
            <c:numRef>
              <c:f>'[Chart in Microsoft PowerPoint]EOW_BarGraph'!$C$6:$G$6</c:f>
              <c:numCache>
                <c:formatCode>General</c:formatCode>
                <c:ptCount val="5"/>
                <c:pt idx="0">
                  <c:v>7.24</c:v>
                </c:pt>
                <c:pt idx="1">
                  <c:v>30.16</c:v>
                </c:pt>
                <c:pt idx="2">
                  <c:v>11.02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8-4A03-8122-A14B508B7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829528"/>
        <c:axId val="298826248"/>
      </c:barChart>
      <c:catAx>
        <c:axId val="29882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826248"/>
        <c:crosses val="autoZero"/>
        <c:auto val="1"/>
        <c:lblAlgn val="ctr"/>
        <c:lblOffset val="100"/>
        <c:noMultiLvlLbl val="0"/>
      </c:catAx>
      <c:valAx>
        <c:axId val="29882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Total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82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Language Comprehension Growth, 2 1/2 to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PowerPoint]PLS4'!$B$5</c:f>
              <c:strCache>
                <c:ptCount val="1"/>
                <c:pt idx="0">
                  <c:v>Monolinguals, English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  <a:prstDash val="sysDash"/>
              </a:ln>
              <a:effectLst/>
            </c:spPr>
          </c:marker>
          <c:cat>
            <c:numRef>
              <c:f>'[Chart in Microsoft PowerPoint]PLS4'!$C$4:$H$4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PowerPoint]PLS4'!$C$5:$H$5</c:f>
              <c:numCache>
                <c:formatCode>General</c:formatCode>
                <c:ptCount val="6"/>
                <c:pt idx="0">
                  <c:v>40.200000000000003</c:v>
                </c:pt>
                <c:pt idx="1">
                  <c:v>47.42</c:v>
                </c:pt>
                <c:pt idx="2">
                  <c:v>51.45</c:v>
                </c:pt>
                <c:pt idx="3">
                  <c:v>54.87</c:v>
                </c:pt>
                <c:pt idx="5">
                  <c:v>59.76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E-4A70-B237-36975197AB70}"/>
            </c:ext>
          </c:extLst>
        </c:ser>
        <c:ser>
          <c:idx val="1"/>
          <c:order val="1"/>
          <c:tx>
            <c:strRef>
              <c:f>'[Chart in Microsoft PowerPoint]PLS4'!$B$6</c:f>
              <c:strCache>
                <c:ptCount val="1"/>
                <c:pt idx="0">
                  <c:v>Bilinguals, English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</c:marker>
          <c:cat>
            <c:numRef>
              <c:f>'[Chart in Microsoft PowerPoint]PLS4'!$C$4:$H$4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PowerPoint]PLS4'!$C$6:$H$6</c:f>
              <c:numCache>
                <c:formatCode>General</c:formatCode>
                <c:ptCount val="6"/>
                <c:pt idx="0">
                  <c:v>31.08</c:v>
                </c:pt>
                <c:pt idx="1">
                  <c:v>39.46</c:v>
                </c:pt>
                <c:pt idx="2">
                  <c:v>45.17</c:v>
                </c:pt>
                <c:pt idx="3">
                  <c:v>50.16</c:v>
                </c:pt>
                <c:pt idx="5">
                  <c:v>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5E-4A70-B237-36975197AB70}"/>
            </c:ext>
          </c:extLst>
        </c:ser>
        <c:ser>
          <c:idx val="2"/>
          <c:order val="2"/>
          <c:tx>
            <c:strRef>
              <c:f>'[Chart in Microsoft PowerPoint]PLS4'!$B$7</c:f>
              <c:strCache>
                <c:ptCount val="1"/>
                <c:pt idx="0">
                  <c:v>Bilinguals, Spanish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</c:marker>
          <c:cat>
            <c:numRef>
              <c:f>'[Chart in Microsoft PowerPoint]PLS4'!$C$4:$H$4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PowerPoint]PLS4'!$C$7:$H$7</c:f>
              <c:numCache>
                <c:formatCode>General</c:formatCode>
                <c:ptCount val="6"/>
                <c:pt idx="0">
                  <c:v>35.68</c:v>
                </c:pt>
                <c:pt idx="1">
                  <c:v>41.22</c:v>
                </c:pt>
                <c:pt idx="2">
                  <c:v>45.63</c:v>
                </c:pt>
                <c:pt idx="3">
                  <c:v>49.42</c:v>
                </c:pt>
                <c:pt idx="5">
                  <c:v>54.73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5E-4A70-B237-36975197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232472"/>
        <c:axId val="470232800"/>
      </c:lineChart>
      <c:catAx>
        <c:axId val="47023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32800"/>
        <c:crosses val="autoZero"/>
        <c:auto val="1"/>
        <c:lblAlgn val="ctr"/>
        <c:lblOffset val="100"/>
        <c:noMultiLvlLbl val="0"/>
      </c:catAx>
      <c:valAx>
        <c:axId val="47023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Mean PLS-4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3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PowerPoint]EOWPVT'!$C$6</c:f>
              <c:strCache>
                <c:ptCount val="1"/>
                <c:pt idx="0">
                  <c:v>Monolinguals, English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  <a:prstDash val="sysDash"/>
              </a:ln>
              <a:effectLst/>
            </c:spPr>
          </c:marker>
          <c:cat>
            <c:numRef>
              <c:f>'[Chart in Microsoft PowerPoint]EOWPVT'!$D$5:$I$5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PowerPoint]EOWPVT'!$D$6:$I$6</c:f>
              <c:numCache>
                <c:formatCode>General</c:formatCode>
                <c:ptCount val="6"/>
                <c:pt idx="0">
                  <c:v>26.67</c:v>
                </c:pt>
                <c:pt idx="1">
                  <c:v>39.53</c:v>
                </c:pt>
                <c:pt idx="2">
                  <c:v>49.15</c:v>
                </c:pt>
                <c:pt idx="3">
                  <c:v>58.29</c:v>
                </c:pt>
                <c:pt idx="4">
                  <c:v>65.27</c:v>
                </c:pt>
                <c:pt idx="5">
                  <c:v>73.45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6A-4932-AD89-57C1A282044D}"/>
            </c:ext>
          </c:extLst>
        </c:ser>
        <c:ser>
          <c:idx val="1"/>
          <c:order val="1"/>
          <c:tx>
            <c:strRef>
              <c:f>'[Chart in Microsoft PowerPoint]EOWPVT'!$C$7</c:f>
              <c:strCache>
                <c:ptCount val="1"/>
                <c:pt idx="0">
                  <c:v>Bilinguals, English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</c:marker>
          <c:cat>
            <c:numRef>
              <c:f>'[Chart in Microsoft PowerPoint]EOWPVT'!$D$5:$I$5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PowerPoint]EOWPVT'!$D$7:$I$7</c:f>
              <c:numCache>
                <c:formatCode>General</c:formatCode>
                <c:ptCount val="6"/>
                <c:pt idx="0">
                  <c:v>8.32</c:v>
                </c:pt>
                <c:pt idx="1">
                  <c:v>17.04</c:v>
                </c:pt>
                <c:pt idx="2">
                  <c:v>26.35</c:v>
                </c:pt>
                <c:pt idx="3">
                  <c:v>33.39</c:v>
                </c:pt>
                <c:pt idx="4">
                  <c:v>43.13</c:v>
                </c:pt>
                <c:pt idx="5">
                  <c:v>50.58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6A-4932-AD89-57C1A282044D}"/>
            </c:ext>
          </c:extLst>
        </c:ser>
        <c:ser>
          <c:idx val="2"/>
          <c:order val="2"/>
          <c:tx>
            <c:strRef>
              <c:f>'[Chart in Microsoft PowerPoint]EOWPVT'!$C$8</c:f>
              <c:strCache>
                <c:ptCount val="1"/>
                <c:pt idx="0">
                  <c:v>Bilinguals, Spanish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</c:marker>
          <c:cat>
            <c:numRef>
              <c:f>'[Chart in Microsoft PowerPoint]EOWPVT'!$D$5:$I$5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PowerPoint]EOWPVT'!$D$8:$I$8</c:f>
              <c:numCache>
                <c:formatCode>General</c:formatCode>
                <c:ptCount val="6"/>
                <c:pt idx="0">
                  <c:v>6.06</c:v>
                </c:pt>
                <c:pt idx="1">
                  <c:v>11.16</c:v>
                </c:pt>
                <c:pt idx="2">
                  <c:v>14.46</c:v>
                </c:pt>
                <c:pt idx="3">
                  <c:v>15.19</c:v>
                </c:pt>
                <c:pt idx="4">
                  <c:v>17.809999999999999</c:v>
                </c:pt>
                <c:pt idx="5">
                  <c:v>19.47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6A-4932-AD89-57C1A2820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318880"/>
        <c:axId val="468319864"/>
      </c:lineChart>
      <c:catAx>
        <c:axId val="4683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19864"/>
        <c:crosses val="autoZero"/>
        <c:auto val="1"/>
        <c:lblAlgn val="ctr"/>
        <c:lblOffset val="100"/>
        <c:noMultiLvlLbl val="0"/>
      </c:catAx>
      <c:valAx>
        <c:axId val="46831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Mean EOWPVT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English</a:t>
            </a:r>
            <a:r>
              <a:rPr lang="en-US" sz="1600" baseline="0"/>
              <a:t> Expressive Vocabulary Growth (N=151)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73589714329186"/>
          <c:y val="0.15777049180327871"/>
          <c:w val="0.85607573509833013"/>
          <c:h val="0.70502127911977108"/>
        </c:manualLayout>
      </c:layout>
      <c:lineChart>
        <c:grouping val="standard"/>
        <c:varyColors val="0"/>
        <c:ser>
          <c:idx val="0"/>
          <c:order val="0"/>
          <c:tx>
            <c:strRef>
              <c:f>'English EOW'!$W$3</c:f>
              <c:strCache>
                <c:ptCount val="1"/>
                <c:pt idx="0">
                  <c:v>100% English Exposure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'English EOW'!$X$2:$AC$2</c:f>
              <c:numCache>
                <c:formatCode>General</c:formatCode>
                <c:ptCount val="6"/>
                <c:pt idx="0" formatCode="#\ ?/?">
                  <c:v>2.5</c:v>
                </c:pt>
                <c:pt idx="1">
                  <c:v>3</c:v>
                </c:pt>
                <c:pt idx="2" formatCode="#\ ?/?">
                  <c:v>3.5</c:v>
                </c:pt>
                <c:pt idx="3">
                  <c:v>4</c:v>
                </c:pt>
                <c:pt idx="4" formatCode="#\ ?/?">
                  <c:v>4.5</c:v>
                </c:pt>
                <c:pt idx="5">
                  <c:v>5</c:v>
                </c:pt>
              </c:numCache>
            </c:numRef>
          </c:cat>
          <c:val>
            <c:numRef>
              <c:f>'English EOW'!$X$3:$AC$3</c:f>
              <c:numCache>
                <c:formatCode>General</c:formatCode>
                <c:ptCount val="6"/>
                <c:pt idx="0">
                  <c:v>18.34</c:v>
                </c:pt>
                <c:pt idx="1">
                  <c:v>27.95</c:v>
                </c:pt>
                <c:pt idx="2">
                  <c:v>36.94</c:v>
                </c:pt>
                <c:pt idx="3">
                  <c:v>45.309999999999995</c:v>
                </c:pt>
                <c:pt idx="4">
                  <c:v>53.059999999999995</c:v>
                </c:pt>
                <c:pt idx="5">
                  <c:v>60.19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AF-485E-8B1A-CBF762C225BD}"/>
            </c:ext>
          </c:extLst>
        </c:ser>
        <c:ser>
          <c:idx val="1"/>
          <c:order val="1"/>
          <c:tx>
            <c:strRef>
              <c:f>'English EOW'!$W$4</c:f>
              <c:strCache>
                <c:ptCount val="1"/>
                <c:pt idx="0">
                  <c:v>75% English Exposure</c:v>
                </c:pt>
              </c:strCache>
            </c:strRef>
          </c:tx>
          <c:spPr>
            <a:ln w="28575" cap="rnd">
              <a:solidFill>
                <a:srgbClr val="4472C4">
                  <a:lumMod val="75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'English EOW'!$X$2:$AC$2</c:f>
              <c:numCache>
                <c:formatCode>General</c:formatCode>
                <c:ptCount val="6"/>
                <c:pt idx="0" formatCode="#\ ?/?">
                  <c:v>2.5</c:v>
                </c:pt>
                <c:pt idx="1">
                  <c:v>3</c:v>
                </c:pt>
                <c:pt idx="2" formatCode="#\ ?/?">
                  <c:v>3.5</c:v>
                </c:pt>
                <c:pt idx="3">
                  <c:v>4</c:v>
                </c:pt>
                <c:pt idx="4" formatCode="#\ ?/?">
                  <c:v>4.5</c:v>
                </c:pt>
                <c:pt idx="5">
                  <c:v>5</c:v>
                </c:pt>
              </c:numCache>
            </c:numRef>
          </c:cat>
          <c:val>
            <c:numRef>
              <c:f>'English EOW'!$X$4:$AC$4</c:f>
              <c:numCache>
                <c:formatCode>General</c:formatCode>
                <c:ptCount val="6"/>
                <c:pt idx="0">
                  <c:v>10.59</c:v>
                </c:pt>
                <c:pt idx="1">
                  <c:v>20.2</c:v>
                </c:pt>
                <c:pt idx="2">
                  <c:v>29.19</c:v>
                </c:pt>
                <c:pt idx="3">
                  <c:v>37.559999999999995</c:v>
                </c:pt>
                <c:pt idx="4">
                  <c:v>45.309999999999995</c:v>
                </c:pt>
                <c:pt idx="5">
                  <c:v>52.44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AF-485E-8B1A-CBF762C225BD}"/>
            </c:ext>
          </c:extLst>
        </c:ser>
        <c:ser>
          <c:idx val="2"/>
          <c:order val="2"/>
          <c:tx>
            <c:strRef>
              <c:f>'English EOW'!$W$5</c:f>
              <c:strCache>
                <c:ptCount val="1"/>
                <c:pt idx="0">
                  <c:v>50% English Exposure</c:v>
                </c:pt>
              </c:strCache>
            </c:strRef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'English EOW'!$X$2:$AC$2</c:f>
              <c:numCache>
                <c:formatCode>General</c:formatCode>
                <c:ptCount val="6"/>
                <c:pt idx="0" formatCode="#\ ?/?">
                  <c:v>2.5</c:v>
                </c:pt>
                <c:pt idx="1">
                  <c:v>3</c:v>
                </c:pt>
                <c:pt idx="2" formatCode="#\ ?/?">
                  <c:v>3.5</c:v>
                </c:pt>
                <c:pt idx="3">
                  <c:v>4</c:v>
                </c:pt>
                <c:pt idx="4" formatCode="#\ ?/?">
                  <c:v>4.5</c:v>
                </c:pt>
                <c:pt idx="5">
                  <c:v>5</c:v>
                </c:pt>
              </c:numCache>
            </c:numRef>
          </c:cat>
          <c:val>
            <c:numRef>
              <c:f>'English EOW'!$X$5:$AC$5</c:f>
              <c:numCache>
                <c:formatCode>General</c:formatCode>
                <c:ptCount val="6"/>
                <c:pt idx="0">
                  <c:v>5.34</c:v>
                </c:pt>
                <c:pt idx="1">
                  <c:v>14.95</c:v>
                </c:pt>
                <c:pt idx="2">
                  <c:v>23.94</c:v>
                </c:pt>
                <c:pt idx="3">
                  <c:v>32.309999999999995</c:v>
                </c:pt>
                <c:pt idx="4">
                  <c:v>40.059999999999995</c:v>
                </c:pt>
                <c:pt idx="5">
                  <c:v>47.19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AF-485E-8B1A-CBF762C225BD}"/>
            </c:ext>
          </c:extLst>
        </c:ser>
        <c:ser>
          <c:idx val="3"/>
          <c:order val="3"/>
          <c:tx>
            <c:strRef>
              <c:f>'English EOW'!$W$6</c:f>
              <c:strCache>
                <c:ptCount val="1"/>
                <c:pt idx="0">
                  <c:v>25% English Exposure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'English EOW'!$X$2:$AC$2</c:f>
              <c:numCache>
                <c:formatCode>General</c:formatCode>
                <c:ptCount val="6"/>
                <c:pt idx="0" formatCode="#\ ?/?">
                  <c:v>2.5</c:v>
                </c:pt>
                <c:pt idx="1">
                  <c:v>3</c:v>
                </c:pt>
                <c:pt idx="2" formatCode="#\ ?/?">
                  <c:v>3.5</c:v>
                </c:pt>
                <c:pt idx="3">
                  <c:v>4</c:v>
                </c:pt>
                <c:pt idx="4" formatCode="#\ ?/?">
                  <c:v>4.5</c:v>
                </c:pt>
                <c:pt idx="5">
                  <c:v>5</c:v>
                </c:pt>
              </c:numCache>
            </c:numRef>
          </c:cat>
          <c:val>
            <c:numRef>
              <c:f>'English EOW'!$X$6:$AC$6</c:f>
              <c:numCache>
                <c:formatCode>General</c:formatCode>
                <c:ptCount val="6"/>
                <c:pt idx="0">
                  <c:v>2.59</c:v>
                </c:pt>
                <c:pt idx="1">
                  <c:v>12.2</c:v>
                </c:pt>
                <c:pt idx="2">
                  <c:v>21.19</c:v>
                </c:pt>
                <c:pt idx="3">
                  <c:v>29.559999999999995</c:v>
                </c:pt>
                <c:pt idx="4">
                  <c:v>37.309999999999995</c:v>
                </c:pt>
                <c:pt idx="5">
                  <c:v>44.44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AF-485E-8B1A-CBF762C22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32080"/>
        <c:axId val="179532472"/>
      </c:lineChart>
      <c:catAx>
        <c:axId val="179532080"/>
        <c:scaling>
          <c:orientation val="minMax"/>
        </c:scaling>
        <c:delete val="0"/>
        <c:axPos val="b"/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32472"/>
        <c:crosses val="autoZero"/>
        <c:auto val="1"/>
        <c:lblAlgn val="ctr"/>
        <c:lblOffset val="100"/>
        <c:noMultiLvlLbl val="0"/>
      </c:catAx>
      <c:valAx>
        <c:axId val="179532472"/>
        <c:scaling>
          <c:orientation val="minMax"/>
          <c:max val="7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Estimated English Raw Score 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1.6948153219977939E-2"/>
              <c:y val="0.22785612149642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3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30559257034826"/>
          <c:y val="0.63284369114877592"/>
          <c:w val="0.31865083162947166"/>
          <c:h val="0.20872666340436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Spanish Expressive Vocabulary Growth (N=112</a:t>
            </a:r>
            <a:r>
              <a:rPr lang="en-US" dirty="0"/>
              <a:t>)</a:t>
            </a:r>
          </a:p>
        </c:rich>
      </c:tx>
      <c:layout>
        <c:manualLayout>
          <c:xMode val="edge"/>
          <c:yMode val="edge"/>
          <c:x val="0.12454474674785346"/>
          <c:y val="3.2524439427201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63502346114087"/>
          <c:y val="0.15777049180327871"/>
          <c:w val="0.87817644487382784"/>
          <c:h val="0.70593055178447539"/>
        </c:manualLayout>
      </c:layout>
      <c:lineChart>
        <c:grouping val="standard"/>
        <c:varyColors val="0"/>
        <c:ser>
          <c:idx val="0"/>
          <c:order val="0"/>
          <c:tx>
            <c:strRef>
              <c:f>'Spanish EOW'!$M$3</c:f>
              <c:strCache>
                <c:ptCount val="1"/>
                <c:pt idx="0">
                  <c:v>75% Spanish Exposure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'Spanish EOW'!$N$2:$S$2</c:f>
              <c:numCache>
                <c:formatCode>#\ ?/?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 formatCode="General">
                  <c:v>5</c:v>
                </c:pt>
              </c:numCache>
            </c:numRef>
          </c:cat>
          <c:val>
            <c:numRef>
              <c:f>'Spanish EOW'!$N$3:$S$3</c:f>
              <c:numCache>
                <c:formatCode>General</c:formatCode>
                <c:ptCount val="6"/>
                <c:pt idx="0">
                  <c:v>3.47</c:v>
                </c:pt>
                <c:pt idx="1">
                  <c:v>7.080000000000001</c:v>
                </c:pt>
                <c:pt idx="2">
                  <c:v>10.090000000000002</c:v>
                </c:pt>
                <c:pt idx="3">
                  <c:v>12.500000000000002</c:v>
                </c:pt>
                <c:pt idx="4">
                  <c:v>14.309999999999999</c:v>
                </c:pt>
                <c:pt idx="5">
                  <c:v>15.52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3C-49EF-BB0D-3F8F4E6F9C7C}"/>
            </c:ext>
          </c:extLst>
        </c:ser>
        <c:ser>
          <c:idx val="1"/>
          <c:order val="1"/>
          <c:tx>
            <c:strRef>
              <c:f>'Spanish EOW'!$M$4</c:f>
              <c:strCache>
                <c:ptCount val="1"/>
                <c:pt idx="0">
                  <c:v>50% Spanish Exposure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'Spanish EOW'!$N$2:$S$2</c:f>
              <c:numCache>
                <c:formatCode>#\ ?/?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 formatCode="General">
                  <c:v>5</c:v>
                </c:pt>
              </c:numCache>
            </c:numRef>
          </c:cat>
          <c:val>
            <c:numRef>
              <c:f>'Spanish EOW'!$N$4:$S$4</c:f>
              <c:numCache>
                <c:formatCode>General</c:formatCode>
                <c:ptCount val="6"/>
                <c:pt idx="0">
                  <c:v>1.4700000000000002</c:v>
                </c:pt>
                <c:pt idx="1">
                  <c:v>5.080000000000001</c:v>
                </c:pt>
                <c:pt idx="2">
                  <c:v>8.0900000000000016</c:v>
                </c:pt>
                <c:pt idx="3">
                  <c:v>10.500000000000002</c:v>
                </c:pt>
                <c:pt idx="4">
                  <c:v>12.309999999999999</c:v>
                </c:pt>
                <c:pt idx="5">
                  <c:v>13.52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3C-49EF-BB0D-3F8F4E6F9C7C}"/>
            </c:ext>
          </c:extLst>
        </c:ser>
        <c:ser>
          <c:idx val="2"/>
          <c:order val="2"/>
          <c:tx>
            <c:strRef>
              <c:f>'Spanish EOW'!$M$5</c:f>
              <c:strCache>
                <c:ptCount val="1"/>
                <c:pt idx="0">
                  <c:v>25% Spanish Exposure</c:v>
                </c:pt>
              </c:strCache>
            </c:strRef>
          </c:tx>
          <c:spPr>
            <a:ln w="28575" cap="rnd">
              <a:solidFill>
                <a:srgbClr val="FFC000">
                  <a:lumMod val="40000"/>
                  <a:lumOff val="60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'Spanish EOW'!$N$2:$S$2</c:f>
              <c:numCache>
                <c:formatCode>#\ ?/?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 formatCode="General">
                  <c:v>5</c:v>
                </c:pt>
              </c:numCache>
            </c:numRef>
          </c:cat>
          <c:val>
            <c:numRef>
              <c:f>'Spanish EOW'!$N$5:$S$5</c:f>
              <c:numCache>
                <c:formatCode>General</c:formatCode>
                <c:ptCount val="6"/>
                <c:pt idx="0">
                  <c:v>-0.5299999999999998</c:v>
                </c:pt>
                <c:pt idx="1">
                  <c:v>3.0800000000000005</c:v>
                </c:pt>
                <c:pt idx="2">
                  <c:v>6.0900000000000007</c:v>
                </c:pt>
                <c:pt idx="3">
                  <c:v>8.5000000000000018</c:v>
                </c:pt>
                <c:pt idx="4">
                  <c:v>10.310000000000002</c:v>
                </c:pt>
                <c:pt idx="5">
                  <c:v>11.52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3C-49EF-BB0D-3F8F4E6F9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779472"/>
        <c:axId val="178779864"/>
      </c:lineChart>
      <c:catAx>
        <c:axId val="178779472"/>
        <c:scaling>
          <c:orientation val="minMax"/>
        </c:scaling>
        <c:delete val="0"/>
        <c:axPos val="b"/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79864"/>
        <c:crosses val="autoZero"/>
        <c:auto val="1"/>
        <c:lblAlgn val="ctr"/>
        <c:lblOffset val="100"/>
        <c:noMultiLvlLbl val="0"/>
      </c:catAx>
      <c:valAx>
        <c:axId val="178779864"/>
        <c:scaling>
          <c:orientation val="minMax"/>
          <c:max val="7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Estimated Spanish Raw Score</a:t>
                </a:r>
              </a:p>
            </c:rich>
          </c:tx>
          <c:layout>
            <c:manualLayout>
              <c:xMode val="edge"/>
              <c:yMode val="edge"/>
              <c:x val="4.6352465818338901E-3"/>
              <c:y val="0.19154576881583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60040035686842"/>
          <c:y val="0.43497360243762634"/>
          <c:w val="0.31865083162947166"/>
          <c:h val="0.15833378586297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99587551556057"/>
          <c:y val="6.9444444444444448E-2"/>
          <c:w val="0.81589332583427077"/>
          <c:h val="0.7274378827646543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PowerPoint]Hi v Low Phon Memory Figures'!$B$7</c:f>
              <c:strCache>
                <c:ptCount val="1"/>
                <c:pt idx="0">
                  <c:v>High phonological memory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'[Chart in Microsoft PowerPoint]Hi v Low Phon Memory Figures'!$C$9:$H$9</c:f>
                <c:numCache>
                  <c:formatCode>General</c:formatCode>
                  <c:ptCount val="6"/>
                  <c:pt idx="0">
                    <c:v>1.03</c:v>
                  </c:pt>
                  <c:pt idx="1">
                    <c:v>0.97</c:v>
                  </c:pt>
                  <c:pt idx="2">
                    <c:v>1.01</c:v>
                  </c:pt>
                  <c:pt idx="3">
                    <c:v>1.05</c:v>
                  </c:pt>
                  <c:pt idx="4">
                    <c:v>1.07</c:v>
                  </c:pt>
                  <c:pt idx="5">
                    <c:v>1.19</c:v>
                  </c:pt>
                </c:numCache>
              </c:numRef>
            </c:plus>
            <c:minus>
              <c:numRef>
                <c:f>'[Chart in Microsoft PowerPoint]Hi v Low Phon Memory Figures'!$C$9:$H$9</c:f>
                <c:numCache>
                  <c:formatCode>General</c:formatCode>
                  <c:ptCount val="6"/>
                  <c:pt idx="0">
                    <c:v>1.03</c:v>
                  </c:pt>
                  <c:pt idx="1">
                    <c:v>0.97</c:v>
                  </c:pt>
                  <c:pt idx="2">
                    <c:v>1.01</c:v>
                  </c:pt>
                  <c:pt idx="3">
                    <c:v>1.05</c:v>
                  </c:pt>
                  <c:pt idx="4">
                    <c:v>1.07</c:v>
                  </c:pt>
                  <c:pt idx="5">
                    <c:v>1.19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'[Chart in Microsoft PowerPoint]Hi v Low Phon Memory Figures'!$C$6:$H$6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PowerPoint]Hi v Low Phon Memory Figures'!$C$7:$H$7</c:f>
              <c:numCache>
                <c:formatCode>General</c:formatCode>
                <c:ptCount val="6"/>
                <c:pt idx="0">
                  <c:v>11.39</c:v>
                </c:pt>
                <c:pt idx="1">
                  <c:v>19.96</c:v>
                </c:pt>
                <c:pt idx="2">
                  <c:v>28.34</c:v>
                </c:pt>
                <c:pt idx="3">
                  <c:v>36.869999999999997</c:v>
                </c:pt>
                <c:pt idx="4">
                  <c:v>45.14</c:v>
                </c:pt>
                <c:pt idx="5">
                  <c:v>53.4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F-435B-B0CC-ED42172E9B35}"/>
            </c:ext>
          </c:extLst>
        </c:ser>
        <c:ser>
          <c:idx val="1"/>
          <c:order val="1"/>
          <c:tx>
            <c:strRef>
              <c:f>'[Chart in Microsoft PowerPoint]Hi v Low Phon Memory Figures'!$B$8</c:f>
              <c:strCache>
                <c:ptCount val="1"/>
                <c:pt idx="0">
                  <c:v>Low phonological memory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'[Chart in Microsoft PowerPoint]Hi v Low Phon Memory Figures'!$C$10:$H$10</c:f>
                <c:numCache>
                  <c:formatCode>General</c:formatCode>
                  <c:ptCount val="6"/>
                  <c:pt idx="0">
                    <c:v>1.02</c:v>
                  </c:pt>
                  <c:pt idx="1">
                    <c:v>0.97</c:v>
                  </c:pt>
                  <c:pt idx="2">
                    <c:v>1.02</c:v>
                  </c:pt>
                  <c:pt idx="3">
                    <c:v>1.05</c:v>
                  </c:pt>
                  <c:pt idx="4">
                    <c:v>1.06</c:v>
                  </c:pt>
                  <c:pt idx="5">
                    <c:v>1.18</c:v>
                  </c:pt>
                </c:numCache>
              </c:numRef>
            </c:plus>
            <c:minus>
              <c:numRef>
                <c:f>'[Chart in Microsoft PowerPoint]Hi v Low Phon Memory Figures'!$C$10:$H$10</c:f>
                <c:numCache>
                  <c:formatCode>General</c:formatCode>
                  <c:ptCount val="6"/>
                  <c:pt idx="0">
                    <c:v>1.02</c:v>
                  </c:pt>
                  <c:pt idx="1">
                    <c:v>0.97</c:v>
                  </c:pt>
                  <c:pt idx="2">
                    <c:v>1.02</c:v>
                  </c:pt>
                  <c:pt idx="3">
                    <c:v>1.05</c:v>
                  </c:pt>
                  <c:pt idx="4">
                    <c:v>1.06</c:v>
                  </c:pt>
                  <c:pt idx="5">
                    <c:v>1.18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'[Chart in Microsoft PowerPoint]Hi v Low Phon Memory Figures'!$C$6:$H$6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PowerPoint]Hi v Low Phon Memory Figures'!$C$8:$H$8</c:f>
              <c:numCache>
                <c:formatCode>General</c:formatCode>
                <c:ptCount val="6"/>
                <c:pt idx="0">
                  <c:v>5.62</c:v>
                </c:pt>
                <c:pt idx="1">
                  <c:v>14.2</c:v>
                </c:pt>
                <c:pt idx="2">
                  <c:v>22.57</c:v>
                </c:pt>
                <c:pt idx="3">
                  <c:v>31.11</c:v>
                </c:pt>
                <c:pt idx="4">
                  <c:v>39.380000000000003</c:v>
                </c:pt>
                <c:pt idx="5">
                  <c:v>47.63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F-435B-B0CC-ED42172E9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159688"/>
        <c:axId val="114157336"/>
      </c:lineChart>
      <c:catAx>
        <c:axId val="114159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Child 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57336"/>
        <c:crosses val="autoZero"/>
        <c:auto val="1"/>
        <c:lblAlgn val="ctr"/>
        <c:lblOffset val="100"/>
        <c:noMultiLvlLbl val="0"/>
      </c:catAx>
      <c:valAx>
        <c:axId val="114157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Estimated  English Vocabulary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5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85114360704911"/>
          <c:y val="5.7815689705449278E-4"/>
          <c:w val="0.64790088738907625"/>
          <c:h val="0.12905147273257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2813398325211"/>
          <c:y val="5.0925925925925923E-2"/>
          <c:w val="0.82451631046119234"/>
          <c:h val="0.77093307086614182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PowerPoint]Hi v Low Phon Memory Figures'!$B$22</c:f>
              <c:strCache>
                <c:ptCount val="1"/>
                <c:pt idx="0">
                  <c:v>High phonological memory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'[Chart in Microsoft PowerPoint]Hi v Low Phon Memory Figures'!$C$24:$H$24</c:f>
                <c:numCache>
                  <c:formatCode>General</c:formatCode>
                  <c:ptCount val="6"/>
                  <c:pt idx="0">
                    <c:v>0.82</c:v>
                  </c:pt>
                  <c:pt idx="1">
                    <c:v>0.85</c:v>
                  </c:pt>
                  <c:pt idx="2">
                    <c:v>0.97</c:v>
                  </c:pt>
                  <c:pt idx="3">
                    <c:v>1.08</c:v>
                  </c:pt>
                  <c:pt idx="4">
                    <c:v>1.21</c:v>
                  </c:pt>
                  <c:pt idx="5">
                    <c:v>1.38</c:v>
                  </c:pt>
                </c:numCache>
              </c:numRef>
            </c:plus>
            <c:minus>
              <c:numRef>
                <c:f>'[Chart in Microsoft PowerPoint]Hi v Low Phon Memory Figures'!$C$24:$H$24</c:f>
                <c:numCache>
                  <c:formatCode>General</c:formatCode>
                  <c:ptCount val="6"/>
                  <c:pt idx="0">
                    <c:v>0.82</c:v>
                  </c:pt>
                  <c:pt idx="1">
                    <c:v>0.85</c:v>
                  </c:pt>
                  <c:pt idx="2">
                    <c:v>0.97</c:v>
                  </c:pt>
                  <c:pt idx="3">
                    <c:v>1.08</c:v>
                  </c:pt>
                  <c:pt idx="4">
                    <c:v>1.21</c:v>
                  </c:pt>
                  <c:pt idx="5">
                    <c:v>1.38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'[Chart in Microsoft PowerPoint]Hi v Low Phon Memory Figures'!$C$21:$H$21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PowerPoint]Hi v Low Phon Memory Figures'!$C$22:$H$22</c:f>
              <c:numCache>
                <c:formatCode>General</c:formatCode>
                <c:ptCount val="6"/>
                <c:pt idx="0">
                  <c:v>8.16</c:v>
                </c:pt>
                <c:pt idx="1">
                  <c:v>12.03</c:v>
                </c:pt>
                <c:pt idx="2">
                  <c:v>15.32</c:v>
                </c:pt>
                <c:pt idx="3">
                  <c:v>17.79</c:v>
                </c:pt>
                <c:pt idx="4">
                  <c:v>19.72</c:v>
                </c:pt>
                <c:pt idx="5">
                  <c:v>20.93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DF-424E-937C-860D38FF24EC}"/>
            </c:ext>
          </c:extLst>
        </c:ser>
        <c:ser>
          <c:idx val="1"/>
          <c:order val="1"/>
          <c:tx>
            <c:strRef>
              <c:f>'[Chart in Microsoft PowerPoint]Hi v Low Phon Memory Figures'!$B$23</c:f>
              <c:strCache>
                <c:ptCount val="1"/>
                <c:pt idx="0">
                  <c:v>Low phonological memory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'[Chart in Microsoft PowerPoint]Hi v Low Phon Memory Figures'!$C$25:$H$25</c:f>
                <c:numCache>
                  <c:formatCode>General</c:formatCode>
                  <c:ptCount val="6"/>
                  <c:pt idx="0">
                    <c:v>0.84</c:v>
                  </c:pt>
                  <c:pt idx="1">
                    <c:v>0.87</c:v>
                  </c:pt>
                  <c:pt idx="2">
                    <c:v>0.98</c:v>
                  </c:pt>
                  <c:pt idx="3">
                    <c:v>1.1000000000000001</c:v>
                  </c:pt>
                  <c:pt idx="4">
                    <c:v>1.22</c:v>
                  </c:pt>
                  <c:pt idx="5">
                    <c:v>1.39</c:v>
                  </c:pt>
                </c:numCache>
              </c:numRef>
            </c:plus>
            <c:minus>
              <c:numRef>
                <c:f>'[Chart in Microsoft PowerPoint]Hi v Low Phon Memory Figures'!$C$25:$H$25</c:f>
                <c:numCache>
                  <c:formatCode>General</c:formatCode>
                  <c:ptCount val="6"/>
                  <c:pt idx="0">
                    <c:v>0.84</c:v>
                  </c:pt>
                  <c:pt idx="1">
                    <c:v>0.87</c:v>
                  </c:pt>
                  <c:pt idx="2">
                    <c:v>0.98</c:v>
                  </c:pt>
                  <c:pt idx="3">
                    <c:v>1.1000000000000001</c:v>
                  </c:pt>
                  <c:pt idx="4">
                    <c:v>1.22</c:v>
                  </c:pt>
                  <c:pt idx="5">
                    <c:v>1.39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'[Chart in Microsoft PowerPoint]Hi v Low Phon Memory Figures'!$C$21:$H$21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PowerPoint]Hi v Low Phon Memory Figures'!$C$23:$H$23</c:f>
              <c:numCache>
                <c:formatCode>General</c:formatCode>
                <c:ptCount val="6"/>
                <c:pt idx="0">
                  <c:v>4.38</c:v>
                </c:pt>
                <c:pt idx="1">
                  <c:v>8.24</c:v>
                </c:pt>
                <c:pt idx="2">
                  <c:v>11.54</c:v>
                </c:pt>
                <c:pt idx="3">
                  <c:v>14.01</c:v>
                </c:pt>
                <c:pt idx="4">
                  <c:v>15.93</c:v>
                </c:pt>
                <c:pt idx="5">
                  <c:v>17.149999999999999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DF-424E-937C-860D38FF2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000472"/>
        <c:axId val="469003608"/>
      </c:lineChart>
      <c:catAx>
        <c:axId val="469000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Child 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03608"/>
        <c:crosses val="autoZero"/>
        <c:auto val="1"/>
        <c:lblAlgn val="ctr"/>
        <c:lblOffset val="100"/>
        <c:noMultiLvlLbl val="0"/>
      </c:catAx>
      <c:valAx>
        <c:axId val="469003608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Estimated  Spanish Vocabulary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0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96225471816014"/>
          <c:y val="5.2077865266841224E-3"/>
          <c:w val="0.56178977627796534"/>
          <c:h val="0.14294036162146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'[Chart in Microsoft PowerPoint]EOWPVT'!$C$7</c:f>
              <c:strCache>
                <c:ptCount val="1"/>
                <c:pt idx="0">
                  <c:v>Bilinguals, English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</c:marker>
          <c:cat>
            <c:numRef>
              <c:f>'[Chart in Microsoft PowerPoint]EOWPVT'!$D$5:$I$5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PowerPoint]EOWPVT'!$D$7:$I$7</c:f>
              <c:numCache>
                <c:formatCode>General</c:formatCode>
                <c:ptCount val="6"/>
                <c:pt idx="0">
                  <c:v>8.32</c:v>
                </c:pt>
                <c:pt idx="1">
                  <c:v>17.04</c:v>
                </c:pt>
                <c:pt idx="2">
                  <c:v>26.35</c:v>
                </c:pt>
                <c:pt idx="3">
                  <c:v>33.39</c:v>
                </c:pt>
                <c:pt idx="4">
                  <c:v>43.13</c:v>
                </c:pt>
                <c:pt idx="5">
                  <c:v>50.58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71-459F-A26E-F24FD6E18EBE}"/>
            </c:ext>
          </c:extLst>
        </c:ser>
        <c:ser>
          <c:idx val="2"/>
          <c:order val="1"/>
          <c:tx>
            <c:strRef>
              <c:f>'[Chart in Microsoft PowerPoint]EOWPVT'!$C$8</c:f>
              <c:strCache>
                <c:ptCount val="1"/>
                <c:pt idx="0">
                  <c:v>Bilinguals, Spanish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</c:marker>
          <c:cat>
            <c:numRef>
              <c:f>'[Chart in Microsoft PowerPoint]EOWPVT'!$D$5:$I$5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'[Chart in Microsoft PowerPoint]EOWPVT'!$D$8:$I$8</c:f>
              <c:numCache>
                <c:formatCode>General</c:formatCode>
                <c:ptCount val="6"/>
                <c:pt idx="0">
                  <c:v>6.06</c:v>
                </c:pt>
                <c:pt idx="1">
                  <c:v>11.16</c:v>
                </c:pt>
                <c:pt idx="2">
                  <c:v>14.46</c:v>
                </c:pt>
                <c:pt idx="3">
                  <c:v>15.19</c:v>
                </c:pt>
                <c:pt idx="4">
                  <c:v>17.809999999999999</c:v>
                </c:pt>
                <c:pt idx="5">
                  <c:v>19.47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71-459F-A26E-F24FD6E18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318880"/>
        <c:axId val="468319864"/>
      </c:lineChart>
      <c:catAx>
        <c:axId val="4683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19864"/>
        <c:crosses val="autoZero"/>
        <c:auto val="1"/>
        <c:lblAlgn val="ctr"/>
        <c:lblOffset val="100"/>
        <c:noMultiLvlLbl val="0"/>
      </c:catAx>
      <c:valAx>
        <c:axId val="46831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Mean EOWPVT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PowerPoint]means at 2.5 and 5'!$B$6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'[Chart 2 in Microsoft PowerPoint]means at 2.5 and 5'!$C$8:$D$8</c:f>
                <c:numCache>
                  <c:formatCode>General</c:formatCode>
                  <c:ptCount val="2"/>
                  <c:pt idx="0">
                    <c:v>0.85</c:v>
                  </c:pt>
                  <c:pt idx="1">
                    <c:v>1.1200000000000001</c:v>
                  </c:pt>
                </c:numCache>
              </c:numRef>
            </c:plus>
            <c:minus>
              <c:numRef>
                <c:f>'[Chart 2 in Microsoft PowerPoint]means at 2.5 and 5'!$C$8:$D$8</c:f>
                <c:numCache>
                  <c:formatCode>General</c:formatCode>
                  <c:ptCount val="2"/>
                  <c:pt idx="0">
                    <c:v>0.85</c:v>
                  </c:pt>
                  <c:pt idx="1">
                    <c:v>1.1200000000000001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'[Chart 2 in Microsoft PowerPoint]means at 2.5 and 5'!$C$5:$D$5</c:f>
              <c:strCache>
                <c:ptCount val="2"/>
                <c:pt idx="0">
                  <c:v>2.5 years</c:v>
                </c:pt>
                <c:pt idx="1">
                  <c:v>5 years</c:v>
                </c:pt>
              </c:strCache>
            </c:strRef>
          </c:cat>
          <c:val>
            <c:numRef>
              <c:f>'[Chart 2 in Microsoft PowerPoint]means at 2.5 and 5'!$C$6:$D$6</c:f>
              <c:numCache>
                <c:formatCode>General</c:formatCode>
                <c:ptCount val="2"/>
                <c:pt idx="0">
                  <c:v>8.32</c:v>
                </c:pt>
                <c:pt idx="1">
                  <c:v>50.58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D-40E4-93C1-37E2FAA0E3A6}"/>
            </c:ext>
          </c:extLst>
        </c:ser>
        <c:ser>
          <c:idx val="1"/>
          <c:order val="1"/>
          <c:tx>
            <c:strRef>
              <c:f>'[Chart 2 in Microsoft PowerPoint]means at 2.5 and 5'!$B$7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'[Chart 2 in Microsoft PowerPoint]means at 2.5 and 5'!$C$9:$D$9</c:f>
                <c:numCache>
                  <c:formatCode>General</c:formatCode>
                  <c:ptCount val="2"/>
                  <c:pt idx="0">
                    <c:v>0.74</c:v>
                  </c:pt>
                  <c:pt idx="1">
                    <c:v>1.46</c:v>
                  </c:pt>
                </c:numCache>
              </c:numRef>
            </c:plus>
            <c:minus>
              <c:numRef>
                <c:f>'[Chart 2 in Microsoft PowerPoint]means at 2.5 and 5'!$C$9:$D$9</c:f>
                <c:numCache>
                  <c:formatCode>General</c:formatCode>
                  <c:ptCount val="2"/>
                  <c:pt idx="0">
                    <c:v>0.74</c:v>
                  </c:pt>
                  <c:pt idx="1">
                    <c:v>1.46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'[Chart 2 in Microsoft PowerPoint]means at 2.5 and 5'!$C$5:$D$5</c:f>
              <c:strCache>
                <c:ptCount val="2"/>
                <c:pt idx="0">
                  <c:v>2.5 years</c:v>
                </c:pt>
                <c:pt idx="1">
                  <c:v>5 years</c:v>
                </c:pt>
              </c:strCache>
            </c:strRef>
          </c:cat>
          <c:val>
            <c:numRef>
              <c:f>'[Chart 2 in Microsoft PowerPoint]means at 2.5 and 5'!$C$7:$D$7</c:f>
              <c:numCache>
                <c:formatCode>General</c:formatCode>
                <c:ptCount val="2"/>
                <c:pt idx="0">
                  <c:v>6.06</c:v>
                </c:pt>
                <c:pt idx="1">
                  <c:v>19.47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D-40E4-93C1-37E2FAA0E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617024"/>
        <c:axId val="528617352"/>
      </c:barChart>
      <c:catAx>
        <c:axId val="52861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617352"/>
        <c:crosses val="autoZero"/>
        <c:auto val="1"/>
        <c:lblAlgn val="ctr"/>
        <c:lblOffset val="100"/>
        <c:noMultiLvlLbl val="0"/>
      </c:catAx>
      <c:valAx>
        <c:axId val="52861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Mean Expressive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61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 (n=34)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EOW_Scatter!$B$2:$B$35</c:f>
              <c:numCache>
                <c:formatCode>General</c:formatCode>
                <c:ptCount val="34"/>
                <c:pt idx="0">
                  <c:v>32</c:v>
                </c:pt>
                <c:pt idx="1">
                  <c:v>43</c:v>
                </c:pt>
                <c:pt idx="2">
                  <c:v>50</c:v>
                </c:pt>
                <c:pt idx="3">
                  <c:v>37</c:v>
                </c:pt>
                <c:pt idx="4">
                  <c:v>51</c:v>
                </c:pt>
                <c:pt idx="5">
                  <c:v>36</c:v>
                </c:pt>
                <c:pt idx="6">
                  <c:v>39</c:v>
                </c:pt>
                <c:pt idx="7">
                  <c:v>46</c:v>
                </c:pt>
                <c:pt idx="8">
                  <c:v>38</c:v>
                </c:pt>
                <c:pt idx="9">
                  <c:v>52</c:v>
                </c:pt>
                <c:pt idx="10">
                  <c:v>38</c:v>
                </c:pt>
                <c:pt idx="11">
                  <c:v>41</c:v>
                </c:pt>
                <c:pt idx="12">
                  <c:v>33</c:v>
                </c:pt>
                <c:pt idx="13">
                  <c:v>47</c:v>
                </c:pt>
                <c:pt idx="14">
                  <c:v>33</c:v>
                </c:pt>
                <c:pt idx="15">
                  <c:v>48</c:v>
                </c:pt>
                <c:pt idx="16">
                  <c:v>48</c:v>
                </c:pt>
                <c:pt idx="17">
                  <c:v>35</c:v>
                </c:pt>
                <c:pt idx="18">
                  <c:v>44</c:v>
                </c:pt>
                <c:pt idx="19">
                  <c:v>33</c:v>
                </c:pt>
                <c:pt idx="20">
                  <c:v>49</c:v>
                </c:pt>
                <c:pt idx="21">
                  <c:v>49</c:v>
                </c:pt>
                <c:pt idx="22">
                  <c:v>39</c:v>
                </c:pt>
                <c:pt idx="23">
                  <c:v>35</c:v>
                </c:pt>
                <c:pt idx="24">
                  <c:v>45</c:v>
                </c:pt>
                <c:pt idx="25">
                  <c:v>35</c:v>
                </c:pt>
                <c:pt idx="26">
                  <c:v>51</c:v>
                </c:pt>
                <c:pt idx="27">
                  <c:v>41</c:v>
                </c:pt>
                <c:pt idx="28">
                  <c:v>33</c:v>
                </c:pt>
                <c:pt idx="29">
                  <c:v>21</c:v>
                </c:pt>
                <c:pt idx="30">
                  <c:v>43</c:v>
                </c:pt>
                <c:pt idx="31">
                  <c:v>35</c:v>
                </c:pt>
                <c:pt idx="32">
                  <c:v>44</c:v>
                </c:pt>
                <c:pt idx="33">
                  <c:v>36</c:v>
                </c:pt>
              </c:numCache>
            </c:numRef>
          </c:xVal>
          <c:yVal>
            <c:numRef>
              <c:f>EOW_Scatter!$C$2:$C$35</c:f>
              <c:numCache>
                <c:formatCode>General</c:formatCode>
                <c:ptCount val="34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15</c:v>
                </c:pt>
                <c:pt idx="4">
                  <c:v>3</c:v>
                </c:pt>
                <c:pt idx="5">
                  <c:v>8</c:v>
                </c:pt>
                <c:pt idx="6">
                  <c:v>7</c:v>
                </c:pt>
                <c:pt idx="7">
                  <c:v>14</c:v>
                </c:pt>
                <c:pt idx="8">
                  <c:v>8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8</c:v>
                </c:pt>
                <c:pt idx="17">
                  <c:v>10</c:v>
                </c:pt>
                <c:pt idx="18">
                  <c:v>9</c:v>
                </c:pt>
                <c:pt idx="19">
                  <c:v>0</c:v>
                </c:pt>
                <c:pt idx="20">
                  <c:v>3</c:v>
                </c:pt>
                <c:pt idx="21">
                  <c:v>16</c:v>
                </c:pt>
                <c:pt idx="22">
                  <c:v>9</c:v>
                </c:pt>
                <c:pt idx="23">
                  <c:v>11</c:v>
                </c:pt>
                <c:pt idx="24">
                  <c:v>12</c:v>
                </c:pt>
                <c:pt idx="25">
                  <c:v>15</c:v>
                </c:pt>
                <c:pt idx="26">
                  <c:v>4</c:v>
                </c:pt>
                <c:pt idx="27">
                  <c:v>0</c:v>
                </c:pt>
                <c:pt idx="28">
                  <c:v>9</c:v>
                </c:pt>
                <c:pt idx="29">
                  <c:v>17</c:v>
                </c:pt>
                <c:pt idx="30">
                  <c:v>2</c:v>
                </c:pt>
                <c:pt idx="31">
                  <c:v>18</c:v>
                </c:pt>
                <c:pt idx="32">
                  <c:v>4</c:v>
                </c:pt>
                <c:pt idx="33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E3-4F43-A6C8-CF20CC7DE152}"/>
            </c:ext>
          </c:extLst>
        </c:ser>
        <c:ser>
          <c:idx val="1"/>
          <c:order val="1"/>
          <c:tx>
            <c:v>2 (n=31)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EOW_Scatter!$B$36:$B$66</c:f>
              <c:numCache>
                <c:formatCode>General</c:formatCode>
                <c:ptCount val="31"/>
                <c:pt idx="0">
                  <c:v>35</c:v>
                </c:pt>
                <c:pt idx="1">
                  <c:v>33</c:v>
                </c:pt>
                <c:pt idx="2">
                  <c:v>44</c:v>
                </c:pt>
                <c:pt idx="3">
                  <c:v>51</c:v>
                </c:pt>
                <c:pt idx="4">
                  <c:v>55</c:v>
                </c:pt>
                <c:pt idx="5">
                  <c:v>42</c:v>
                </c:pt>
                <c:pt idx="6">
                  <c:v>36</c:v>
                </c:pt>
                <c:pt idx="7">
                  <c:v>34</c:v>
                </c:pt>
                <c:pt idx="8">
                  <c:v>56</c:v>
                </c:pt>
                <c:pt idx="9">
                  <c:v>42</c:v>
                </c:pt>
                <c:pt idx="10">
                  <c:v>32</c:v>
                </c:pt>
                <c:pt idx="11">
                  <c:v>42</c:v>
                </c:pt>
                <c:pt idx="12">
                  <c:v>46</c:v>
                </c:pt>
                <c:pt idx="13">
                  <c:v>27</c:v>
                </c:pt>
                <c:pt idx="14">
                  <c:v>30</c:v>
                </c:pt>
                <c:pt idx="15">
                  <c:v>48</c:v>
                </c:pt>
                <c:pt idx="16">
                  <c:v>32</c:v>
                </c:pt>
                <c:pt idx="17">
                  <c:v>41</c:v>
                </c:pt>
                <c:pt idx="18">
                  <c:v>50</c:v>
                </c:pt>
                <c:pt idx="19">
                  <c:v>25</c:v>
                </c:pt>
                <c:pt idx="20">
                  <c:v>52</c:v>
                </c:pt>
                <c:pt idx="21">
                  <c:v>42</c:v>
                </c:pt>
                <c:pt idx="22">
                  <c:v>48</c:v>
                </c:pt>
                <c:pt idx="23">
                  <c:v>51</c:v>
                </c:pt>
                <c:pt idx="24">
                  <c:v>38</c:v>
                </c:pt>
                <c:pt idx="25">
                  <c:v>51</c:v>
                </c:pt>
                <c:pt idx="26">
                  <c:v>25</c:v>
                </c:pt>
                <c:pt idx="27">
                  <c:v>29</c:v>
                </c:pt>
                <c:pt idx="28">
                  <c:v>49</c:v>
                </c:pt>
                <c:pt idx="29">
                  <c:v>59</c:v>
                </c:pt>
                <c:pt idx="30">
                  <c:v>50</c:v>
                </c:pt>
              </c:numCache>
            </c:numRef>
          </c:xVal>
          <c:yVal>
            <c:numRef>
              <c:f>EOW_Scatter!$C$36:$C$66</c:f>
              <c:numCache>
                <c:formatCode>General</c:formatCode>
                <c:ptCount val="31"/>
                <c:pt idx="0">
                  <c:v>33</c:v>
                </c:pt>
                <c:pt idx="1">
                  <c:v>39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33</c:v>
                </c:pt>
                <c:pt idx="6">
                  <c:v>36</c:v>
                </c:pt>
                <c:pt idx="7">
                  <c:v>36</c:v>
                </c:pt>
                <c:pt idx="8">
                  <c:v>31</c:v>
                </c:pt>
                <c:pt idx="9">
                  <c:v>22</c:v>
                </c:pt>
                <c:pt idx="10">
                  <c:v>33</c:v>
                </c:pt>
                <c:pt idx="11">
                  <c:v>42</c:v>
                </c:pt>
                <c:pt idx="12">
                  <c:v>25</c:v>
                </c:pt>
                <c:pt idx="13">
                  <c:v>39</c:v>
                </c:pt>
                <c:pt idx="14">
                  <c:v>24</c:v>
                </c:pt>
                <c:pt idx="15">
                  <c:v>24</c:v>
                </c:pt>
                <c:pt idx="16">
                  <c:v>27</c:v>
                </c:pt>
                <c:pt idx="17">
                  <c:v>25</c:v>
                </c:pt>
                <c:pt idx="18">
                  <c:v>36</c:v>
                </c:pt>
                <c:pt idx="19">
                  <c:v>27</c:v>
                </c:pt>
                <c:pt idx="20">
                  <c:v>26</c:v>
                </c:pt>
                <c:pt idx="21">
                  <c:v>25</c:v>
                </c:pt>
                <c:pt idx="22">
                  <c:v>21</c:v>
                </c:pt>
                <c:pt idx="23">
                  <c:v>28</c:v>
                </c:pt>
                <c:pt idx="24">
                  <c:v>49</c:v>
                </c:pt>
                <c:pt idx="25">
                  <c:v>22</c:v>
                </c:pt>
                <c:pt idx="26">
                  <c:v>28</c:v>
                </c:pt>
                <c:pt idx="27">
                  <c:v>47</c:v>
                </c:pt>
                <c:pt idx="28">
                  <c:v>29</c:v>
                </c:pt>
                <c:pt idx="29">
                  <c:v>30</c:v>
                </c:pt>
                <c:pt idx="3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E3-4F43-A6C8-CF20CC7DE152}"/>
            </c:ext>
          </c:extLst>
        </c:ser>
        <c:ser>
          <c:idx val="2"/>
          <c:order val="2"/>
          <c:tx>
            <c:v>3 (n=46)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xVal>
            <c:numRef>
              <c:f>EOW_Scatter!$B$67:$B$112</c:f>
              <c:numCache>
                <c:formatCode>General</c:formatCode>
                <c:ptCount val="46"/>
                <c:pt idx="0">
                  <c:v>71</c:v>
                </c:pt>
                <c:pt idx="1">
                  <c:v>59</c:v>
                </c:pt>
                <c:pt idx="2">
                  <c:v>61</c:v>
                </c:pt>
                <c:pt idx="3">
                  <c:v>64</c:v>
                </c:pt>
                <c:pt idx="4">
                  <c:v>54</c:v>
                </c:pt>
                <c:pt idx="5">
                  <c:v>54</c:v>
                </c:pt>
                <c:pt idx="6">
                  <c:v>56</c:v>
                </c:pt>
                <c:pt idx="7">
                  <c:v>52</c:v>
                </c:pt>
                <c:pt idx="8">
                  <c:v>56</c:v>
                </c:pt>
                <c:pt idx="9">
                  <c:v>70</c:v>
                </c:pt>
                <c:pt idx="10">
                  <c:v>54</c:v>
                </c:pt>
                <c:pt idx="11">
                  <c:v>61</c:v>
                </c:pt>
                <c:pt idx="12">
                  <c:v>61</c:v>
                </c:pt>
                <c:pt idx="13">
                  <c:v>59</c:v>
                </c:pt>
                <c:pt idx="14">
                  <c:v>52</c:v>
                </c:pt>
                <c:pt idx="15">
                  <c:v>66</c:v>
                </c:pt>
                <c:pt idx="16">
                  <c:v>60</c:v>
                </c:pt>
                <c:pt idx="17">
                  <c:v>59</c:v>
                </c:pt>
                <c:pt idx="18">
                  <c:v>58</c:v>
                </c:pt>
                <c:pt idx="19">
                  <c:v>65</c:v>
                </c:pt>
                <c:pt idx="20">
                  <c:v>60</c:v>
                </c:pt>
                <c:pt idx="21">
                  <c:v>67</c:v>
                </c:pt>
                <c:pt idx="22">
                  <c:v>58</c:v>
                </c:pt>
                <c:pt idx="23">
                  <c:v>51</c:v>
                </c:pt>
                <c:pt idx="24">
                  <c:v>64</c:v>
                </c:pt>
                <c:pt idx="25">
                  <c:v>53</c:v>
                </c:pt>
                <c:pt idx="26">
                  <c:v>64</c:v>
                </c:pt>
                <c:pt idx="27">
                  <c:v>63</c:v>
                </c:pt>
                <c:pt idx="28">
                  <c:v>67</c:v>
                </c:pt>
                <c:pt idx="29">
                  <c:v>73</c:v>
                </c:pt>
                <c:pt idx="30">
                  <c:v>64</c:v>
                </c:pt>
                <c:pt idx="31">
                  <c:v>56</c:v>
                </c:pt>
                <c:pt idx="32">
                  <c:v>52</c:v>
                </c:pt>
                <c:pt idx="33">
                  <c:v>59</c:v>
                </c:pt>
                <c:pt idx="34">
                  <c:v>73</c:v>
                </c:pt>
                <c:pt idx="35">
                  <c:v>66</c:v>
                </c:pt>
                <c:pt idx="36">
                  <c:v>64</c:v>
                </c:pt>
                <c:pt idx="37">
                  <c:v>56</c:v>
                </c:pt>
                <c:pt idx="38">
                  <c:v>56</c:v>
                </c:pt>
                <c:pt idx="39">
                  <c:v>60</c:v>
                </c:pt>
                <c:pt idx="40">
                  <c:v>62</c:v>
                </c:pt>
                <c:pt idx="41">
                  <c:v>64</c:v>
                </c:pt>
                <c:pt idx="42">
                  <c:v>71</c:v>
                </c:pt>
                <c:pt idx="43">
                  <c:v>76</c:v>
                </c:pt>
                <c:pt idx="44">
                  <c:v>54</c:v>
                </c:pt>
                <c:pt idx="45">
                  <c:v>67</c:v>
                </c:pt>
              </c:numCache>
            </c:numRef>
          </c:xVal>
          <c:yVal>
            <c:numRef>
              <c:f>EOW_Scatter!$C$67:$C$112</c:f>
              <c:numCache>
                <c:formatCode>General</c:formatCode>
                <c:ptCount val="46"/>
                <c:pt idx="0">
                  <c:v>25</c:v>
                </c:pt>
                <c:pt idx="1">
                  <c:v>5</c:v>
                </c:pt>
                <c:pt idx="2">
                  <c:v>19</c:v>
                </c:pt>
                <c:pt idx="3">
                  <c:v>15</c:v>
                </c:pt>
                <c:pt idx="4">
                  <c:v>5</c:v>
                </c:pt>
                <c:pt idx="5">
                  <c:v>1</c:v>
                </c:pt>
                <c:pt idx="6">
                  <c:v>13</c:v>
                </c:pt>
                <c:pt idx="7">
                  <c:v>16</c:v>
                </c:pt>
                <c:pt idx="8">
                  <c:v>2</c:v>
                </c:pt>
                <c:pt idx="9">
                  <c:v>1</c:v>
                </c:pt>
                <c:pt idx="10">
                  <c:v>15</c:v>
                </c:pt>
                <c:pt idx="11">
                  <c:v>28</c:v>
                </c:pt>
                <c:pt idx="12">
                  <c:v>2</c:v>
                </c:pt>
                <c:pt idx="13">
                  <c:v>22</c:v>
                </c:pt>
                <c:pt idx="14">
                  <c:v>14</c:v>
                </c:pt>
                <c:pt idx="15">
                  <c:v>1</c:v>
                </c:pt>
                <c:pt idx="16">
                  <c:v>8</c:v>
                </c:pt>
                <c:pt idx="17">
                  <c:v>2</c:v>
                </c:pt>
                <c:pt idx="18">
                  <c:v>16</c:v>
                </c:pt>
                <c:pt idx="19">
                  <c:v>19</c:v>
                </c:pt>
                <c:pt idx="20">
                  <c:v>18</c:v>
                </c:pt>
                <c:pt idx="21">
                  <c:v>1</c:v>
                </c:pt>
                <c:pt idx="22">
                  <c:v>9</c:v>
                </c:pt>
                <c:pt idx="23">
                  <c:v>14</c:v>
                </c:pt>
                <c:pt idx="24">
                  <c:v>2</c:v>
                </c:pt>
                <c:pt idx="25">
                  <c:v>12</c:v>
                </c:pt>
                <c:pt idx="26">
                  <c:v>1</c:v>
                </c:pt>
                <c:pt idx="27">
                  <c:v>30</c:v>
                </c:pt>
                <c:pt idx="28">
                  <c:v>24</c:v>
                </c:pt>
                <c:pt idx="29">
                  <c:v>4</c:v>
                </c:pt>
                <c:pt idx="30">
                  <c:v>25</c:v>
                </c:pt>
                <c:pt idx="31">
                  <c:v>5</c:v>
                </c:pt>
                <c:pt idx="32">
                  <c:v>5</c:v>
                </c:pt>
                <c:pt idx="33">
                  <c:v>12</c:v>
                </c:pt>
                <c:pt idx="34">
                  <c:v>2</c:v>
                </c:pt>
                <c:pt idx="35">
                  <c:v>5</c:v>
                </c:pt>
                <c:pt idx="36">
                  <c:v>23</c:v>
                </c:pt>
                <c:pt idx="37">
                  <c:v>12</c:v>
                </c:pt>
                <c:pt idx="38">
                  <c:v>0</c:v>
                </c:pt>
                <c:pt idx="39">
                  <c:v>26</c:v>
                </c:pt>
                <c:pt idx="40">
                  <c:v>13</c:v>
                </c:pt>
                <c:pt idx="41">
                  <c:v>15</c:v>
                </c:pt>
                <c:pt idx="42">
                  <c:v>6</c:v>
                </c:pt>
                <c:pt idx="43">
                  <c:v>5</c:v>
                </c:pt>
                <c:pt idx="44">
                  <c:v>1</c:v>
                </c:pt>
                <c:pt idx="45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E3-4F43-A6C8-CF20CC7DE152}"/>
            </c:ext>
          </c:extLst>
        </c:ser>
        <c:ser>
          <c:idx val="3"/>
          <c:order val="3"/>
          <c:tx>
            <c:v>4 (n=15)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xVal>
            <c:numRef>
              <c:f>EOW_Scatter!$B$113:$B$127</c:f>
              <c:numCache>
                <c:formatCode>General</c:formatCode>
                <c:ptCount val="15"/>
                <c:pt idx="0">
                  <c:v>55</c:v>
                </c:pt>
                <c:pt idx="1">
                  <c:v>88</c:v>
                </c:pt>
                <c:pt idx="2">
                  <c:v>50</c:v>
                </c:pt>
                <c:pt idx="3">
                  <c:v>59</c:v>
                </c:pt>
                <c:pt idx="4">
                  <c:v>62</c:v>
                </c:pt>
                <c:pt idx="5">
                  <c:v>61</c:v>
                </c:pt>
                <c:pt idx="6">
                  <c:v>47</c:v>
                </c:pt>
                <c:pt idx="7">
                  <c:v>62</c:v>
                </c:pt>
                <c:pt idx="8">
                  <c:v>54</c:v>
                </c:pt>
                <c:pt idx="9">
                  <c:v>64</c:v>
                </c:pt>
                <c:pt idx="10">
                  <c:v>53</c:v>
                </c:pt>
                <c:pt idx="11">
                  <c:v>67</c:v>
                </c:pt>
                <c:pt idx="12">
                  <c:v>56</c:v>
                </c:pt>
                <c:pt idx="13">
                  <c:v>57</c:v>
                </c:pt>
                <c:pt idx="14">
                  <c:v>48</c:v>
                </c:pt>
              </c:numCache>
            </c:numRef>
          </c:xVal>
          <c:yVal>
            <c:numRef>
              <c:f>EOW_Scatter!$C$113:$C$127</c:f>
              <c:numCache>
                <c:formatCode>General</c:formatCode>
                <c:ptCount val="15"/>
                <c:pt idx="0">
                  <c:v>50</c:v>
                </c:pt>
                <c:pt idx="1">
                  <c:v>65</c:v>
                </c:pt>
                <c:pt idx="2">
                  <c:v>50</c:v>
                </c:pt>
                <c:pt idx="3">
                  <c:v>53</c:v>
                </c:pt>
                <c:pt idx="4">
                  <c:v>40</c:v>
                </c:pt>
                <c:pt idx="5">
                  <c:v>47</c:v>
                </c:pt>
                <c:pt idx="6">
                  <c:v>66</c:v>
                </c:pt>
                <c:pt idx="7">
                  <c:v>42</c:v>
                </c:pt>
                <c:pt idx="8">
                  <c:v>51</c:v>
                </c:pt>
                <c:pt idx="9">
                  <c:v>33</c:v>
                </c:pt>
                <c:pt idx="10">
                  <c:v>50</c:v>
                </c:pt>
                <c:pt idx="11">
                  <c:v>65</c:v>
                </c:pt>
                <c:pt idx="12">
                  <c:v>42</c:v>
                </c:pt>
                <c:pt idx="13">
                  <c:v>37</c:v>
                </c:pt>
                <c:pt idx="14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E3-4F43-A6C8-CF20CC7D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702048"/>
        <c:axId val="312701064"/>
      </c:scatterChart>
      <c:valAx>
        <c:axId val="312702048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English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01064"/>
        <c:crosses val="autoZero"/>
        <c:crossBetween val="midCat"/>
      </c:valAx>
      <c:valAx>
        <c:axId val="31270106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Spanish Vocabulary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0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0.36057</cdr:x>
      <cdr:y>0.29131</cdr:y>
    </cdr:from>
    <cdr:to>
      <cdr:x>0.70785</cdr:x>
      <cdr:y>0.68616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16B5033B-1047-4FBE-AD0A-508E83DDC992}"/>
            </a:ext>
          </a:extLst>
        </cdr:cNvPr>
        <cdr:cNvSpPr/>
      </cdr:nvSpPr>
      <cdr:spPr>
        <a:xfrm xmlns:a="http://schemas.openxmlformats.org/drawingml/2006/main" flipV="1">
          <a:off x="1955346" y="1136424"/>
          <a:ext cx="1883229" cy="15403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0.59343</cdr:x>
      <cdr:y>0.12388</cdr:y>
    </cdr:from>
    <cdr:to>
      <cdr:x>0.88851</cdr:x>
      <cdr:y>0.52571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16B5033B-1047-4FBE-AD0A-508E83DDC992}"/>
            </a:ext>
          </a:extLst>
        </cdr:cNvPr>
        <cdr:cNvSpPr/>
      </cdr:nvSpPr>
      <cdr:spPr>
        <a:xfrm xmlns:a="http://schemas.openxmlformats.org/drawingml/2006/main">
          <a:off x="3218089" y="483282"/>
          <a:ext cx="1600200" cy="15675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0.37211</cdr:x>
      <cdr:y>0.63348</cdr:y>
    </cdr:from>
    <cdr:to>
      <cdr:x>0.69731</cdr:x>
      <cdr:y>0.88994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16B5033B-1047-4FBE-AD0A-508E83DDC992}"/>
            </a:ext>
          </a:extLst>
        </cdr:cNvPr>
        <cdr:cNvSpPr/>
      </cdr:nvSpPr>
      <cdr:spPr>
        <a:xfrm xmlns:a="http://schemas.openxmlformats.org/drawingml/2006/main">
          <a:off x="2017933" y="2471271"/>
          <a:ext cx="1763485" cy="1000461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0.36057</cdr:x>
      <cdr:y>0.29131</cdr:y>
    </cdr:from>
    <cdr:to>
      <cdr:x>0.70785</cdr:x>
      <cdr:y>0.68616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16B5033B-1047-4FBE-AD0A-508E83DDC992}"/>
            </a:ext>
          </a:extLst>
        </cdr:cNvPr>
        <cdr:cNvSpPr/>
      </cdr:nvSpPr>
      <cdr:spPr>
        <a:xfrm xmlns:a="http://schemas.openxmlformats.org/drawingml/2006/main" flipV="1">
          <a:off x="1955346" y="1136424"/>
          <a:ext cx="1883229" cy="15403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0.59343</cdr:x>
      <cdr:y>0.12388</cdr:y>
    </cdr:from>
    <cdr:to>
      <cdr:x>0.88851</cdr:x>
      <cdr:y>0.52571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16B5033B-1047-4FBE-AD0A-508E83DDC992}"/>
            </a:ext>
          </a:extLst>
        </cdr:cNvPr>
        <cdr:cNvSpPr/>
      </cdr:nvSpPr>
      <cdr:spPr>
        <a:xfrm xmlns:a="http://schemas.openxmlformats.org/drawingml/2006/main">
          <a:off x="3218089" y="483282"/>
          <a:ext cx="1600200" cy="15675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0.37211</cdr:x>
      <cdr:y>0.63348</cdr:y>
    </cdr:from>
    <cdr:to>
      <cdr:x>0.69731</cdr:x>
      <cdr:y>0.88994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16B5033B-1047-4FBE-AD0A-508E83DDC992}"/>
            </a:ext>
          </a:extLst>
        </cdr:cNvPr>
        <cdr:cNvSpPr/>
      </cdr:nvSpPr>
      <cdr:spPr>
        <a:xfrm xmlns:a="http://schemas.openxmlformats.org/drawingml/2006/main">
          <a:off x="2017933" y="2471271"/>
          <a:ext cx="1763485" cy="1000461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0.55762</cdr:x>
      <cdr:y>0.0472</cdr:y>
    </cdr:from>
    <cdr:to>
      <cdr:x>0.93689</cdr:x>
      <cdr:y>0.72732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DF4A0B9-A216-45DD-8E03-6475638E2186}"/>
            </a:ext>
          </a:extLst>
        </cdr:cNvPr>
        <cdr:cNvSpPr/>
      </cdr:nvSpPr>
      <cdr:spPr>
        <a:xfrm xmlns:a="http://schemas.openxmlformats.org/drawingml/2006/main">
          <a:off x="4971369" y="201611"/>
          <a:ext cx="3381375" cy="290512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0.55762</cdr:x>
      <cdr:y>0.0472</cdr:y>
    </cdr:from>
    <cdr:to>
      <cdr:x>0.93689</cdr:x>
      <cdr:y>0.72732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DF4A0B9-A216-45DD-8E03-6475638E2186}"/>
            </a:ext>
          </a:extLst>
        </cdr:cNvPr>
        <cdr:cNvSpPr/>
      </cdr:nvSpPr>
      <cdr:spPr>
        <a:xfrm xmlns:a="http://schemas.openxmlformats.org/drawingml/2006/main">
          <a:off x="4971369" y="201611"/>
          <a:ext cx="3381375" cy="290512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0.5554</cdr:x>
      <cdr:y>0.05453</cdr:y>
    </cdr:from>
    <cdr:to>
      <cdr:x>0.70177</cdr:x>
      <cdr:y>0.7837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CFEA1A5-E131-445E-AF50-0532EFC3F3F6}"/>
            </a:ext>
          </a:extLst>
        </cdr:cNvPr>
        <cdr:cNvSpPr/>
      </cdr:nvSpPr>
      <cdr:spPr>
        <a:xfrm xmlns:a="http://schemas.openxmlformats.org/drawingml/2006/main">
          <a:off x="4951639" y="232908"/>
          <a:ext cx="1304924" cy="311467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0.79258</cdr:x>
      <cdr:y>0.04338</cdr:y>
    </cdr:from>
    <cdr:to>
      <cdr:x>0.93854</cdr:x>
      <cdr:y>0.77255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ECFEA1A5-E131-445E-AF50-0532EFC3F3F6}"/>
            </a:ext>
          </a:extLst>
        </cdr:cNvPr>
        <cdr:cNvSpPr/>
      </cdr:nvSpPr>
      <cdr:spPr>
        <a:xfrm xmlns:a="http://schemas.openxmlformats.org/drawingml/2006/main">
          <a:off x="7066188" y="185283"/>
          <a:ext cx="1301298" cy="311467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0.10668</cdr:x>
      <cdr:y>0.06791</cdr:y>
    </cdr:from>
    <cdr:to>
      <cdr:x>0.25305</cdr:x>
      <cdr:y>0.79708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CFEA1A5-E131-445E-AF50-0532EFC3F3F6}"/>
            </a:ext>
          </a:extLst>
        </cdr:cNvPr>
        <cdr:cNvSpPr/>
      </cdr:nvSpPr>
      <cdr:spPr>
        <a:xfrm xmlns:a="http://schemas.openxmlformats.org/drawingml/2006/main">
          <a:off x="951139" y="290058"/>
          <a:ext cx="1304924" cy="311467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0.33425</cdr:x>
      <cdr:y>0.07682</cdr:y>
    </cdr:from>
    <cdr:to>
      <cdr:x>0.48021</cdr:x>
      <cdr:y>0.806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ECFEA1A5-E131-445E-AF50-0532EFC3F3F6}"/>
            </a:ext>
          </a:extLst>
        </cdr:cNvPr>
        <cdr:cNvSpPr/>
      </cdr:nvSpPr>
      <cdr:spPr>
        <a:xfrm xmlns:a="http://schemas.openxmlformats.org/drawingml/2006/main">
          <a:off x="2979963" y="328158"/>
          <a:ext cx="1301298" cy="311467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0.0451</cdr:x>
      <cdr:y>0</cdr:y>
    </cdr:from>
    <cdr:to>
      <cdr:x>0.26839</cdr:x>
      <cdr:y>0.20738</cdr:y>
    </cdr:to>
    <cdr:sp macro="" textlink="">
      <cdr:nvSpPr>
        <cdr:cNvPr id="4" name="Speech Bubble: Rectangle 3">
          <a:extLst xmlns:a="http://schemas.openxmlformats.org/drawingml/2006/main">
            <a:ext uri="{FF2B5EF4-FFF2-40B4-BE49-F238E27FC236}">
              <a16:creationId xmlns:a16="http://schemas.microsoft.com/office/drawing/2014/main" id="{E47811A6-7F8C-4645-B9A4-B83BBA6B459C}"/>
            </a:ext>
          </a:extLst>
        </cdr:cNvPr>
        <cdr:cNvSpPr/>
      </cdr:nvSpPr>
      <cdr:spPr>
        <a:xfrm xmlns:a="http://schemas.openxmlformats.org/drawingml/2006/main">
          <a:off x="402088" y="0"/>
          <a:ext cx="1990725" cy="885825"/>
        </a:xfrm>
        <a:prstGeom xmlns:a="http://schemas.openxmlformats.org/drawingml/2006/main" prst="wedgeRectCallout">
          <a:avLst>
            <a:gd name="adj1" fmla="val 6918"/>
            <a:gd name="adj2" fmla="val 72177"/>
          </a:avLst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3021-D37E-4E77-94D9-1E47DA3A5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cap="none" dirty="0"/>
              <a:t>The Nature of Dual Language Skills at School Entry among Children from Language Minority Homes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D1AA-99FF-4E99-9A48-27A5376DF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cap="none" dirty="0"/>
              <a:t>Erika Hoff, Florida Atlantic University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3BF18A-046D-4518-A24B-14AD6DBE4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327" r="11578" b="1"/>
          <a:stretch/>
        </p:blipFill>
        <p:spPr>
          <a:xfrm>
            <a:off x="904957" y="3425955"/>
            <a:ext cx="2617772" cy="3026143"/>
          </a:xfrm>
          <a:custGeom>
            <a:avLst/>
            <a:gdLst>
              <a:gd name="connsiteX0" fmla="*/ 1051869 w 4231752"/>
              <a:gd name="connsiteY0" fmla="*/ 0 h 4859916"/>
              <a:gd name="connsiteX1" fmla="*/ 4231752 w 4231752"/>
              <a:gd name="connsiteY1" fmla="*/ 3179883 h 4859916"/>
              <a:gd name="connsiteX2" fmla="*/ 3847958 w 4231752"/>
              <a:gd name="connsiteY2" fmla="*/ 4695604 h 4859916"/>
              <a:gd name="connsiteX3" fmla="*/ 3748135 w 4231752"/>
              <a:gd name="connsiteY3" fmla="*/ 4859916 h 4859916"/>
              <a:gd name="connsiteX4" fmla="*/ 0 w 4231752"/>
              <a:gd name="connsiteY4" fmla="*/ 4859916 h 4859916"/>
              <a:gd name="connsiteX5" fmla="*/ 0 w 4231752"/>
              <a:gd name="connsiteY5" fmla="*/ 181856 h 4859916"/>
              <a:gd name="connsiteX6" fmla="*/ 106268 w 4231752"/>
              <a:gd name="connsiteY6" fmla="*/ 142962 h 4859916"/>
              <a:gd name="connsiteX7" fmla="*/ 1051869 w 4231752"/>
              <a:gd name="connsiteY7" fmla="*/ 0 h 485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88E2E-6343-4DB8-9B46-2EC7BF4E3A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7894" r="2" b="2"/>
          <a:stretch/>
        </p:blipFill>
        <p:spPr>
          <a:xfrm>
            <a:off x="3705461" y="3101010"/>
            <a:ext cx="3635730" cy="2206486"/>
          </a:xfrm>
          <a:custGeom>
            <a:avLst/>
            <a:gdLst>
              <a:gd name="connsiteX0" fmla="*/ 44777 w 4125131"/>
              <a:gd name="connsiteY0" fmla="*/ 0 h 2489417"/>
              <a:gd name="connsiteX1" fmla="*/ 4080354 w 4125131"/>
              <a:gd name="connsiteY1" fmla="*/ 0 h 2489417"/>
              <a:gd name="connsiteX2" fmla="*/ 4083227 w 4125131"/>
              <a:gd name="connsiteY2" fmla="*/ 11173 h 2489417"/>
              <a:gd name="connsiteX3" fmla="*/ 4125131 w 4125131"/>
              <a:gd name="connsiteY3" fmla="*/ 426852 h 2489417"/>
              <a:gd name="connsiteX4" fmla="*/ 2062565 w 4125131"/>
              <a:gd name="connsiteY4" fmla="*/ 2489417 h 2489417"/>
              <a:gd name="connsiteX5" fmla="*/ 0 w 4125131"/>
              <a:gd name="connsiteY5" fmla="*/ 426852 h 2489417"/>
              <a:gd name="connsiteX6" fmla="*/ 41904 w 4125131"/>
              <a:gd name="connsiteY6" fmla="*/ 11173 h 24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B70E1-7457-43AF-8609-EFA3A49E6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923" y="3772235"/>
            <a:ext cx="3433538" cy="2360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737EF-913B-4594-8072-60D02B1A269E}"/>
              </a:ext>
            </a:extLst>
          </p:cNvPr>
          <p:cNvSpPr txBox="1"/>
          <p:nvPr/>
        </p:nvSpPr>
        <p:spPr>
          <a:xfrm>
            <a:off x="1515036" y="6499411"/>
            <a:ext cx="83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Shared Language: Integration Through Multilingualism, November 14 – 15, 2019, Tallinn, Estonia</a:t>
            </a:r>
          </a:p>
        </p:txBody>
      </p:sp>
    </p:spTree>
    <p:extLst>
      <p:ext uri="{BB962C8B-B14F-4D97-AF65-F5344CB8AC3E}">
        <p14:creationId xmlns:p14="http://schemas.microsoft.com/office/powerpoint/2010/main" val="37940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22360D-AD76-4E74-9E59-72ED9F7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Factors that support and hinder language development:</a:t>
            </a:r>
            <a:br>
              <a:rPr lang="en-US" cap="none" dirty="0"/>
            </a:br>
            <a:r>
              <a:rPr lang="en-US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Effects of maternal education, only in the outcome language </a:t>
            </a:r>
            <a:r>
              <a:rPr lang="en-US" sz="2000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(N = 92 immigrant mothers)</a:t>
            </a:r>
            <a:endParaRPr lang="en-US" sz="20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3F88F33-3791-4016-A597-68DCDA59B8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400" y="2227262"/>
            <a:ext cx="5673369" cy="4121198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B20D8D0-1BA5-405F-BAF1-1251BF84B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8042" y="2227262"/>
            <a:ext cx="5697746" cy="4121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0C4960-FBA6-49C6-8429-48F0372653B6}"/>
              </a:ext>
            </a:extLst>
          </p:cNvPr>
          <p:cNvSpPr txBox="1"/>
          <p:nvPr/>
        </p:nvSpPr>
        <p:spPr>
          <a:xfrm>
            <a:off x="990600" y="6388637"/>
            <a:ext cx="755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Hoff, Burridge, </a:t>
            </a:r>
            <a:r>
              <a:rPr lang="en-US" dirty="0" err="1"/>
              <a:t>Ribot</a:t>
            </a:r>
            <a:r>
              <a:rPr lang="en-US" dirty="0"/>
              <a:t>, &amp; </a:t>
            </a:r>
            <a:r>
              <a:rPr lang="en-US" dirty="0" err="1"/>
              <a:t>Giguere</a:t>
            </a:r>
            <a:r>
              <a:rPr lang="en-US" dirty="0"/>
              <a:t>, 2017, </a:t>
            </a:r>
            <a:r>
              <a:rPr lang="en-US" i="1" dirty="0"/>
              <a:t>Developmental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7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/>
              <a:t>Factors that support language development:</a:t>
            </a:r>
            <a:br>
              <a:rPr lang="en-US" sz="3200" cap="none" dirty="0"/>
            </a:br>
            <a:r>
              <a:rPr lang="en-US" sz="3200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Effects of children’s phonological memory skill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6E119-9EFC-403F-B3CF-A03D49F92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English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4A2C31-30FE-43B1-94C6-B053E0212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Spanish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580C2-6854-4469-9A7A-F6AC0F720EEA}"/>
              </a:ext>
            </a:extLst>
          </p:cNvPr>
          <p:cNvSpPr txBox="1"/>
          <p:nvPr/>
        </p:nvSpPr>
        <p:spPr>
          <a:xfrm>
            <a:off x="779929" y="6400800"/>
            <a:ext cx="5567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Lauro</a:t>
            </a:r>
            <a:r>
              <a:rPr lang="en-US" sz="1600" dirty="0"/>
              <a:t>, Core, &amp; Hoff, under review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2642844"/>
              </p:ext>
            </p:extLst>
          </p:nvPr>
        </p:nvGraphicFramePr>
        <p:xfrm>
          <a:off x="581025" y="2925763"/>
          <a:ext cx="5392738" cy="293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19389302"/>
              </p:ext>
            </p:extLst>
          </p:nvPr>
        </p:nvGraphicFramePr>
        <p:xfrm>
          <a:off x="6218238" y="2925763"/>
          <a:ext cx="5392737" cy="293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14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/>
              <a:t>In summary, predictors of English and Spanish skill levels during this preschool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EC8B-C4FC-40AB-81C6-64A180B0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Characteristics of the environment</a:t>
            </a:r>
          </a:p>
          <a:p>
            <a:pPr lvl="1"/>
            <a:r>
              <a:rPr lang="en-US" sz="2400" dirty="0"/>
              <a:t>Relative amount of language exposure</a:t>
            </a:r>
          </a:p>
          <a:p>
            <a:pPr lvl="1"/>
            <a:r>
              <a:rPr lang="en-US" sz="2400" dirty="0"/>
              <a:t>Maternal education in the language of the outcome</a:t>
            </a:r>
          </a:p>
          <a:p>
            <a:r>
              <a:rPr lang="en-US" sz="2800" dirty="0"/>
              <a:t>Characteristics of the child</a:t>
            </a:r>
          </a:p>
          <a:p>
            <a:pPr lvl="1"/>
            <a:r>
              <a:rPr lang="en-US" sz="2400" dirty="0"/>
              <a:t>Phonological memory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Nonverbal IQ (for English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6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/>
              <a:t>Now, turning to bilingual skills – instead of looking at each language separately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284DA4-A3B8-4A10-A3F6-2B86FB9A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/>
              <a:t>Now, turning to bilingual skills – instead of looking at each language separately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26941E78-2051-4AB4-B417-9D9AA8082C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8047" y="2872293"/>
          <a:ext cx="6906409" cy="344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10E381-0E40-4700-B25D-8793D5AF96F5}"/>
              </a:ext>
            </a:extLst>
          </p:cNvPr>
          <p:cNvSpPr txBox="1"/>
          <p:nvPr/>
        </p:nvSpPr>
        <p:spPr>
          <a:xfrm>
            <a:off x="688489" y="2119256"/>
            <a:ext cx="629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the growth trajectories for each language………</a:t>
            </a:r>
          </a:p>
        </p:txBody>
      </p:sp>
    </p:spTree>
    <p:extLst>
      <p:ext uri="{BB962C8B-B14F-4D97-AF65-F5344CB8AC3E}">
        <p14:creationId xmlns:p14="http://schemas.microsoft.com/office/powerpoint/2010/main" val="156131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21B-B94C-4FCB-AB28-6728FD55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Those trajectories produce the following patterns of dual language skill at 2.5 and 5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86FEA-A5CF-44C3-ADB3-78EFFDF6F9FB}"/>
              </a:ext>
            </a:extLst>
          </p:cNvPr>
          <p:cNvSpPr txBox="1"/>
          <p:nvPr/>
        </p:nvSpPr>
        <p:spPr>
          <a:xfrm>
            <a:off x="827314" y="2612571"/>
            <a:ext cx="500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Children become more English dominant, on average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29EBA7-F70F-44FB-9D47-BD302F2DF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018215"/>
              </p:ext>
            </p:extLst>
          </p:nvPr>
        </p:nvGraphicFramePr>
        <p:xfrm>
          <a:off x="6212542" y="2375647"/>
          <a:ext cx="4231340" cy="399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14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21B-B94C-4FCB-AB28-6728FD55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cap="none" dirty="0"/>
              <a:t>What about individual differences in those patterns? –at 5 years</a:t>
            </a:r>
            <a:endParaRPr lang="en-US" sz="3200" cap="non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4144773"/>
              </p:ext>
            </p:extLst>
          </p:nvPr>
        </p:nvGraphicFramePr>
        <p:xfrm>
          <a:off x="581025" y="2161947"/>
          <a:ext cx="5422900" cy="390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9526F-2F8F-49E6-B728-191D80817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1829" y="2228003"/>
            <a:ext cx="5688980" cy="3633047"/>
          </a:xfrm>
        </p:spPr>
        <p:txBody>
          <a:bodyPr>
            <a:normAutofit/>
          </a:bodyPr>
          <a:lstStyle/>
          <a:p>
            <a:r>
              <a:rPr lang="en-US" sz="2400" dirty="0"/>
              <a:t>Spanish vocabulary and English vocabulary are unrelated, </a:t>
            </a:r>
            <a:r>
              <a:rPr lang="en-US" sz="2400" i="1" dirty="0"/>
              <a:t>r</a:t>
            </a:r>
            <a:r>
              <a:rPr lang="en-US" sz="2400" dirty="0"/>
              <a:t> (126) = -.011</a:t>
            </a:r>
          </a:p>
          <a:p>
            <a:r>
              <a:rPr lang="en-US" sz="2400" dirty="0"/>
              <a:t>All patterns of high and low English and Spanish skills are possible</a:t>
            </a:r>
          </a:p>
          <a:p>
            <a:r>
              <a:rPr lang="en-US" sz="2400" dirty="0"/>
              <a:t>Individual children vary on two dimensions</a:t>
            </a:r>
          </a:p>
        </p:txBody>
      </p:sp>
    </p:spTree>
    <p:extLst>
      <p:ext uri="{BB962C8B-B14F-4D97-AF65-F5344CB8AC3E}">
        <p14:creationId xmlns:p14="http://schemas.microsoft.com/office/powerpoint/2010/main" val="214971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21B-B94C-4FCB-AB28-6728FD55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cap="none" dirty="0"/>
              <a:t>Cluster analyses suggest children are not smoothly distributed over this space</a:t>
            </a:r>
            <a:endParaRPr lang="en-US" sz="3200" cap="non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280751"/>
              </p:ext>
            </p:extLst>
          </p:nvPr>
        </p:nvGraphicFramePr>
        <p:xfrm>
          <a:off x="581025" y="2161947"/>
          <a:ext cx="5422900" cy="390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A833C4B-C495-4BE9-8A3F-CB5C1B111B75}"/>
              </a:ext>
            </a:extLst>
          </p:cNvPr>
          <p:cNvSpPr/>
          <p:nvPr/>
        </p:nvSpPr>
        <p:spPr>
          <a:xfrm>
            <a:off x="4103914" y="4212771"/>
            <a:ext cx="1763486" cy="138248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F679-2D4F-4355-BCC9-CFE99E1B7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You can identify profiles of dual language skills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21B-B94C-4FCB-AB28-6728FD55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cap="none" dirty="0"/>
              <a:t>What about individual differences in those patterns? –at 5 years</a:t>
            </a:r>
            <a:endParaRPr lang="en-US" sz="3200" cap="non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1025" y="2161947"/>
          <a:ext cx="5422900" cy="390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A833C4B-C495-4BE9-8A3F-CB5C1B111B75}"/>
              </a:ext>
            </a:extLst>
          </p:cNvPr>
          <p:cNvSpPr/>
          <p:nvPr/>
        </p:nvSpPr>
        <p:spPr>
          <a:xfrm>
            <a:off x="4103914" y="4212771"/>
            <a:ext cx="1763486" cy="138248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1D99E77-7A52-4A58-A79E-5407D6CBCB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051357"/>
              </p:ext>
            </p:extLst>
          </p:nvPr>
        </p:nvGraphicFramePr>
        <p:xfrm>
          <a:off x="6003925" y="2227263"/>
          <a:ext cx="560705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D17385-3D68-4DCE-A58F-5FA2A1F9F1CE}"/>
              </a:ext>
            </a:extLst>
          </p:cNvPr>
          <p:cNvSpPr txBox="1"/>
          <p:nvPr/>
        </p:nvSpPr>
        <p:spPr>
          <a:xfrm>
            <a:off x="1097280" y="6368527"/>
            <a:ext cx="61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Hoff,Tulloch</a:t>
            </a:r>
            <a:r>
              <a:rPr lang="en-US" dirty="0"/>
              <a:t>, &amp; Core,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12895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95C9-209A-4A2F-B405-B8E1E637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Correlates of profiles at 5 years: </a:t>
            </a:r>
            <a:r>
              <a:rPr lang="en-US" sz="3200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child factors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B8C457-B15A-4C8A-816A-4839C3813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09117"/>
              </p:ext>
            </p:extLst>
          </p:nvPr>
        </p:nvGraphicFramePr>
        <p:xfrm>
          <a:off x="1687287" y="2227263"/>
          <a:ext cx="8915400" cy="427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DF4A0B9-A216-45DD-8E03-6475638E2186}"/>
              </a:ext>
            </a:extLst>
          </p:cNvPr>
          <p:cNvSpPr/>
          <p:nvPr/>
        </p:nvSpPr>
        <p:spPr>
          <a:xfrm>
            <a:off x="2714625" y="2428875"/>
            <a:ext cx="3381375" cy="290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21B-B94C-4FCB-AB28-6728FD55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Acknowledgements</a:t>
            </a:r>
          </a:p>
        </p:txBody>
      </p:sp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07A676F7-7C1B-477A-9432-D57326F91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820" y="4823067"/>
            <a:ext cx="3688829" cy="131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58AA2-D049-42E6-BBE0-E12E335B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09" y="2370984"/>
            <a:ext cx="2080709" cy="19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1E3AC-871E-4402-B818-986C09D7F513}"/>
              </a:ext>
            </a:extLst>
          </p:cNvPr>
          <p:cNvSpPr txBox="1"/>
          <p:nvPr/>
        </p:nvSpPr>
        <p:spPr>
          <a:xfrm>
            <a:off x="1258645" y="2216074"/>
            <a:ext cx="5454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Cynthia Core, The George Washington University</a:t>
            </a:r>
          </a:p>
          <a:p>
            <a:endParaRPr lang="en-US" sz="2000" dirty="0"/>
          </a:p>
          <a:p>
            <a:r>
              <a:rPr lang="en-US" sz="2000" dirty="0"/>
              <a:t>Justin </a:t>
            </a:r>
            <a:r>
              <a:rPr lang="en-US" sz="2000" dirty="0" err="1"/>
              <a:t>Lauro</a:t>
            </a:r>
            <a:r>
              <a:rPr lang="en-US" sz="2000" dirty="0"/>
              <a:t>, Florida Atlantic University</a:t>
            </a:r>
          </a:p>
          <a:p>
            <a:endParaRPr lang="en-US" sz="2000" dirty="0"/>
          </a:p>
          <a:p>
            <a:r>
              <a:rPr lang="en-US" sz="2000" dirty="0"/>
              <a:t>David </a:t>
            </a:r>
            <a:r>
              <a:rPr lang="en-US" sz="2000" dirty="0" err="1"/>
              <a:t>Giguere</a:t>
            </a:r>
            <a:r>
              <a:rPr lang="en-US" sz="2000" dirty="0"/>
              <a:t>, California State University-Sacramento</a:t>
            </a:r>
          </a:p>
          <a:p>
            <a:endParaRPr lang="en-US" sz="2000" dirty="0"/>
          </a:p>
          <a:p>
            <a:r>
              <a:rPr lang="en-US" sz="2000" dirty="0"/>
              <a:t>Michelle Tulloch, Florida Atlantic University</a:t>
            </a:r>
          </a:p>
          <a:p>
            <a:endParaRPr lang="en-US" sz="2000" dirty="0"/>
          </a:p>
          <a:p>
            <a:r>
              <a:rPr lang="en-US" sz="2000" dirty="0"/>
              <a:t>Staff and students in the Language Development Lab, FAU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i="1" dirty="0"/>
              <a:t>Eunice Kennedy Shriver </a:t>
            </a:r>
            <a:r>
              <a:rPr lang="en-US" sz="2000" dirty="0"/>
              <a:t>National Institute of Child Health and Human Development</a:t>
            </a:r>
          </a:p>
        </p:txBody>
      </p:sp>
    </p:spTree>
    <p:extLst>
      <p:ext uri="{BB962C8B-B14F-4D97-AF65-F5344CB8AC3E}">
        <p14:creationId xmlns:p14="http://schemas.microsoft.com/office/powerpoint/2010/main" val="78914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95C9-209A-4A2F-B405-B8E1E637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Correlates of profiles at 5 years: </a:t>
            </a:r>
            <a:r>
              <a:rPr lang="en-US" sz="3200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child factors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B8C457-B15A-4C8A-816A-4839C3813942}"/>
              </a:ext>
            </a:extLst>
          </p:cNvPr>
          <p:cNvGraphicFramePr>
            <a:graphicFrameLocks/>
          </p:cNvGraphicFramePr>
          <p:nvPr/>
        </p:nvGraphicFramePr>
        <p:xfrm>
          <a:off x="1687287" y="2227263"/>
          <a:ext cx="8915400" cy="427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DF4A0B9-A216-45DD-8E03-6475638E2186}"/>
              </a:ext>
            </a:extLst>
          </p:cNvPr>
          <p:cNvSpPr/>
          <p:nvPr/>
        </p:nvSpPr>
        <p:spPr>
          <a:xfrm>
            <a:off x="2714625" y="2428875"/>
            <a:ext cx="3381375" cy="290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8D3E704-96D6-4593-85C6-4E570E31D4BF}"/>
              </a:ext>
            </a:extLst>
          </p:cNvPr>
          <p:cNvSpPr/>
          <p:nvPr/>
        </p:nvSpPr>
        <p:spPr>
          <a:xfrm>
            <a:off x="2457450" y="2227263"/>
            <a:ext cx="2752725" cy="1068387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2976131-3B73-40E2-A1F6-6E343BA1EE97}"/>
              </a:ext>
            </a:extLst>
          </p:cNvPr>
          <p:cNvSpPr/>
          <p:nvPr/>
        </p:nvSpPr>
        <p:spPr>
          <a:xfrm>
            <a:off x="7610475" y="2227263"/>
            <a:ext cx="2992212" cy="988332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415D8-162B-4D79-B248-8B782F4D0FD0}"/>
              </a:ext>
            </a:extLst>
          </p:cNvPr>
          <p:cNvSpPr txBox="1"/>
          <p:nvPr/>
        </p:nvSpPr>
        <p:spPr>
          <a:xfrm>
            <a:off x="2609850" y="2286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in nonverbal IQ</a:t>
            </a:r>
          </a:p>
          <a:p>
            <a:r>
              <a:rPr lang="en-US" dirty="0"/>
              <a:t>Lower in phonological memory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8284B-599D-41E5-9661-173C07B56B8D}"/>
              </a:ext>
            </a:extLst>
          </p:cNvPr>
          <p:cNvSpPr txBox="1"/>
          <p:nvPr/>
        </p:nvSpPr>
        <p:spPr>
          <a:xfrm>
            <a:off x="7829550" y="2247900"/>
            <a:ext cx="26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in nonverbal IQ</a:t>
            </a:r>
          </a:p>
          <a:p>
            <a:r>
              <a:rPr lang="en-US" dirty="0"/>
              <a:t>Higher in phonological memory</a:t>
            </a:r>
          </a:p>
        </p:txBody>
      </p:sp>
    </p:spTree>
    <p:extLst>
      <p:ext uri="{BB962C8B-B14F-4D97-AF65-F5344CB8AC3E}">
        <p14:creationId xmlns:p14="http://schemas.microsoft.com/office/powerpoint/2010/main" val="344917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95C9-209A-4A2F-B405-B8E1E637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Correlates of profiles at 5 years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B8C457-B15A-4C8A-816A-4839C3813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075152"/>
              </p:ext>
            </p:extLst>
          </p:nvPr>
        </p:nvGraphicFramePr>
        <p:xfrm>
          <a:off x="1687287" y="2227263"/>
          <a:ext cx="8915400" cy="427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CF81358-6220-45FD-9C69-712B57E1AEB2}"/>
              </a:ext>
            </a:extLst>
          </p:cNvPr>
          <p:cNvSpPr/>
          <p:nvPr/>
        </p:nvSpPr>
        <p:spPr>
          <a:xfrm>
            <a:off x="4253594" y="1914841"/>
            <a:ext cx="2552700" cy="1133475"/>
          </a:xfrm>
          <a:prstGeom prst="wedgeRectCallout">
            <a:avLst>
              <a:gd name="adj1" fmla="val 55286"/>
              <a:gd name="adj2" fmla="val 10696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Higher English exposure</a:t>
            </a:r>
          </a:p>
          <a:p>
            <a:r>
              <a:rPr lang="en-US" dirty="0">
                <a:solidFill>
                  <a:schemeClr val="tx1"/>
                </a:solidFill>
              </a:rPr>
              <a:t>Higher proportion of maternal schooling in English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00EF79D-CA5E-4EB8-AB75-281466A68056}"/>
              </a:ext>
            </a:extLst>
          </p:cNvPr>
          <p:cNvSpPr/>
          <p:nvPr/>
        </p:nvSpPr>
        <p:spPr>
          <a:xfrm>
            <a:off x="9372600" y="1916428"/>
            <a:ext cx="2819400" cy="1335087"/>
          </a:xfrm>
          <a:prstGeom prst="wedgeRectCallout">
            <a:avLst>
              <a:gd name="adj1" fmla="val -48874"/>
              <a:gd name="adj2" fmla="val 10173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Higher Spanish exposure</a:t>
            </a:r>
          </a:p>
          <a:p>
            <a:r>
              <a:rPr lang="en-US">
                <a:solidFill>
                  <a:schemeClr val="tx1"/>
                </a:solidFill>
              </a:rPr>
              <a:t>Higher proportion of mothers with Spanish college degrees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95C9-209A-4A2F-B405-B8E1E637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Correlates of profiles at 5 years: home environment factors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B8C457-B15A-4C8A-816A-4839C3813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494156"/>
              </p:ext>
            </p:extLst>
          </p:nvPr>
        </p:nvGraphicFramePr>
        <p:xfrm>
          <a:off x="1687287" y="2227263"/>
          <a:ext cx="8915400" cy="427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00E5E94-B5AE-4127-9E69-4D7AD507C568}"/>
              </a:ext>
            </a:extLst>
          </p:cNvPr>
          <p:cNvSpPr/>
          <p:nvPr/>
        </p:nvSpPr>
        <p:spPr>
          <a:xfrm>
            <a:off x="5476875" y="1905000"/>
            <a:ext cx="2733675" cy="1228725"/>
          </a:xfrm>
          <a:prstGeom prst="wedgeRectCallout">
            <a:avLst>
              <a:gd name="adj1" fmla="val -42436"/>
              <a:gd name="adj2" fmla="val 7645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27254-B79E-485D-9B25-7E62DD2B4F7F}"/>
              </a:ext>
            </a:extLst>
          </p:cNvPr>
          <p:cNvSpPr txBox="1"/>
          <p:nvPr/>
        </p:nvSpPr>
        <p:spPr>
          <a:xfrm>
            <a:off x="5619750" y="2040253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Spanish exposure</a:t>
            </a:r>
          </a:p>
          <a:p>
            <a:r>
              <a:rPr lang="en-US" dirty="0"/>
              <a:t>More maternal schooling in Spanish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0DB88-391C-40F1-B116-5B0264DC4518}"/>
              </a:ext>
            </a:extLst>
          </p:cNvPr>
          <p:cNvSpPr txBox="1"/>
          <p:nvPr/>
        </p:nvSpPr>
        <p:spPr>
          <a:xfrm>
            <a:off x="2241775" y="2227263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English exposure</a:t>
            </a:r>
          </a:p>
        </p:txBody>
      </p:sp>
    </p:spTree>
    <p:extLst>
      <p:ext uri="{BB962C8B-B14F-4D97-AF65-F5344CB8AC3E}">
        <p14:creationId xmlns:p14="http://schemas.microsoft.com/office/powerpoint/2010/main" val="251056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704E-F22F-45AA-B2FC-45134C51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Comparison to monolingual majority language skills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E76409-549D-4F5B-A3D2-7E2960233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204442"/>
              </p:ext>
            </p:extLst>
          </p:nvPr>
        </p:nvGraphicFramePr>
        <p:xfrm>
          <a:off x="2200274" y="2066925"/>
          <a:ext cx="738187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AC2C0E-3C08-44FD-B6A5-6CCFC990885F}"/>
              </a:ext>
            </a:extLst>
          </p:cNvPr>
          <p:cNvSpPr txBox="1"/>
          <p:nvPr/>
        </p:nvSpPr>
        <p:spPr>
          <a:xfrm>
            <a:off x="9671937" y="3258234"/>
            <a:ext cx="186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50</a:t>
            </a:r>
            <a:r>
              <a:rPr lang="en-US" baseline="30000"/>
              <a:t>th</a:t>
            </a:r>
            <a:r>
              <a:rPr lang="en-US"/>
              <a:t> percentile for English, roughly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E8B672-9DE5-431F-9D47-157C579E9E14}"/>
              </a:ext>
            </a:extLst>
          </p:cNvPr>
          <p:cNvCxnSpPr/>
          <p:nvPr/>
        </p:nvCxnSpPr>
        <p:spPr>
          <a:xfrm>
            <a:off x="2952750" y="3581400"/>
            <a:ext cx="6629399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8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A final note about the nature of bilingual skills: Receptive skills are often stronger than expressive skills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023598-BFE1-4F55-BD79-10DD11E73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653375"/>
              </p:ext>
            </p:extLst>
          </p:nvPr>
        </p:nvGraphicFramePr>
        <p:xfrm>
          <a:off x="2024744" y="2108499"/>
          <a:ext cx="8153400" cy="447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841B18-5F32-4A86-B98B-920AC3B6B183}"/>
              </a:ext>
            </a:extLst>
          </p:cNvPr>
          <p:cNvCxnSpPr/>
          <p:nvPr/>
        </p:nvCxnSpPr>
        <p:spPr>
          <a:xfrm flipV="1">
            <a:off x="6960198" y="3119718"/>
            <a:ext cx="2463501" cy="1828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361E95-1817-46C2-934F-10A828F3565E}"/>
              </a:ext>
            </a:extLst>
          </p:cNvPr>
          <p:cNvCxnSpPr/>
          <p:nvPr/>
        </p:nvCxnSpPr>
        <p:spPr>
          <a:xfrm flipV="1">
            <a:off x="6981713" y="3324113"/>
            <a:ext cx="2463501" cy="1936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54E9E1-2373-4E29-B47E-204C8EAD8D2E}"/>
              </a:ext>
            </a:extLst>
          </p:cNvPr>
          <p:cNvCxnSpPr/>
          <p:nvPr/>
        </p:nvCxnSpPr>
        <p:spPr>
          <a:xfrm flipH="1">
            <a:off x="6981713" y="3211158"/>
            <a:ext cx="2441986" cy="3065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8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/>
              <a:t> </a:t>
            </a:r>
            <a:r>
              <a:rPr lang="en-US" sz="3600" cap="none" dirty="0"/>
              <a:t>What are the language skills of children from minority language homes at school entry 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EC8B-C4FC-40AB-81C6-64A180B0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They are very heterogeneous – average descriptions tell you little about individual children</a:t>
            </a:r>
          </a:p>
          <a:p>
            <a:r>
              <a:rPr lang="en-US" sz="2800" dirty="0"/>
              <a:t>Some children will have majority language skills that are comparable to the skills of monolingual children with native parents</a:t>
            </a:r>
          </a:p>
          <a:p>
            <a:r>
              <a:rPr lang="en-US" sz="2800" dirty="0"/>
              <a:t>Most will not</a:t>
            </a:r>
          </a:p>
          <a:p>
            <a:r>
              <a:rPr lang="en-US" sz="2800" dirty="0"/>
              <a:t>And, they will differ from monolingual majority language speakers in multiple ways</a:t>
            </a:r>
          </a:p>
        </p:txBody>
      </p:sp>
    </p:spTree>
    <p:extLst>
      <p:ext uri="{BB962C8B-B14F-4D97-AF65-F5344CB8AC3E}">
        <p14:creationId xmlns:p14="http://schemas.microsoft.com/office/powerpoint/2010/main" val="1050843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D834-AB4A-43AE-B418-0F812DAB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Does this knowledge help us in any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71F2-528E-453F-9C32-A393C0F2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Many children from minority language homes will need extra support for majority language development from outside the home.</a:t>
            </a:r>
          </a:p>
          <a:p>
            <a:r>
              <a:rPr lang="en-US" sz="2400" dirty="0"/>
              <a:t>That support is more valuable if it comes from speakers who are educated and proficient in the majority language.</a:t>
            </a:r>
          </a:p>
          <a:p>
            <a:r>
              <a:rPr lang="en-US" sz="2400" dirty="0"/>
              <a:t>You need not fear the minority language.</a:t>
            </a:r>
          </a:p>
          <a:p>
            <a:r>
              <a:rPr lang="en-US" sz="2400" dirty="0"/>
              <a:t>You should not assume you know the child’s language skills or language learning ability based on expressive skills in one language.</a:t>
            </a:r>
          </a:p>
        </p:txBody>
      </p:sp>
    </p:spTree>
    <p:extLst>
      <p:ext uri="{BB962C8B-B14F-4D97-AF65-F5344CB8AC3E}">
        <p14:creationId xmlns:p14="http://schemas.microsoft.com/office/powerpoint/2010/main" val="355752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4BDFC0-2D38-40E1-8B5B-D96FC338FC7B}"/>
              </a:ext>
            </a:extLst>
          </p:cNvPr>
          <p:cNvSpPr txBox="1"/>
          <p:nvPr/>
        </p:nvSpPr>
        <p:spPr>
          <a:xfrm>
            <a:off x="4216998" y="3205779"/>
            <a:ext cx="2571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9408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The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EC8B-C4FC-40AB-81C6-64A180B0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children, in many countries, hear a language at home that is not the majority language of the country in which they live, nor is it the language used in the schools they will attend.</a:t>
            </a:r>
          </a:p>
          <a:p>
            <a:r>
              <a:rPr lang="en-US" sz="2800" dirty="0"/>
              <a:t>Many of these children have difficulty when they enter school, and poor majority language skills are clearly part of the reason why.</a:t>
            </a:r>
          </a:p>
          <a:p>
            <a:r>
              <a:rPr lang="en-US" sz="2800" dirty="0"/>
              <a:t>Why is this the case, and if we understood why, would that help us do anything to improve the situation?</a:t>
            </a:r>
          </a:p>
        </p:txBody>
      </p:sp>
    </p:spTree>
    <p:extLst>
      <p:ext uri="{BB962C8B-B14F-4D97-AF65-F5344CB8AC3E}">
        <p14:creationId xmlns:p14="http://schemas.microsoft.com/office/powerpoint/2010/main" val="381951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EF5-EEF6-4445-BABF-F877A6DB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The current longitudinal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EC8B-C4FC-40AB-81C6-64A180B0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Bef>
                <a:spcPts val="400"/>
              </a:spcBef>
            </a:pPr>
            <a:r>
              <a:rPr lang="en-US" sz="2400" dirty="0"/>
              <a:t>120ish children from Spanish-speaking homes in the U.S.; one or both parents was a native Spanish speaker born in a Spanish-speaking country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39 children from monolingual, English-speaking homes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Children were visited every 6 months from 2 ½ to 5 years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We interviewed the mothers for the standard demographic information and about  language use in the home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We administered a battery of researcher-designed and standardized tests to the children</a:t>
            </a:r>
          </a:p>
        </p:txBody>
      </p:sp>
    </p:spTree>
    <p:extLst>
      <p:ext uri="{BB962C8B-B14F-4D97-AF65-F5344CB8AC3E}">
        <p14:creationId xmlns:p14="http://schemas.microsoft.com/office/powerpoint/2010/main" val="123315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3AA6-71AE-4B5B-9869-5607B0AF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E9A2-E524-4C8F-881A-BA78B3D2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400"/>
              </a:spcBef>
            </a:pPr>
            <a:r>
              <a:rPr lang="en-US" sz="2800" dirty="0"/>
              <a:t>Measures of children’s language environments</a:t>
            </a:r>
          </a:p>
          <a:p>
            <a:pPr lvl="2">
              <a:spcBef>
                <a:spcPts val="100"/>
              </a:spcBef>
              <a:spcAft>
                <a:spcPts val="0"/>
              </a:spcAft>
            </a:pPr>
            <a:r>
              <a:rPr lang="en-US" sz="2200" dirty="0"/>
              <a:t>Relative exposure to English and Spanish at home –reported by caregiver</a:t>
            </a:r>
          </a:p>
          <a:p>
            <a:pPr lvl="2">
              <a:spcBef>
                <a:spcPts val="100"/>
              </a:spcBef>
              <a:spcAft>
                <a:spcPts val="0"/>
              </a:spcAft>
            </a:pPr>
            <a:r>
              <a:rPr lang="en-US" sz="2200" dirty="0"/>
              <a:t>Maternal education – in English and in Spanish</a:t>
            </a:r>
          </a:p>
          <a:p>
            <a:pPr lvl="2">
              <a:spcBef>
                <a:spcPts val="100"/>
              </a:spcBef>
              <a:spcAft>
                <a:spcPts val="0"/>
              </a:spcAft>
            </a:pPr>
            <a:r>
              <a:rPr lang="en-US" sz="2200" dirty="0"/>
              <a:t>Child’s birth order</a:t>
            </a:r>
          </a:p>
          <a:p>
            <a:pPr lvl="1">
              <a:spcBef>
                <a:spcPts val="400"/>
              </a:spcBef>
            </a:pPr>
            <a:r>
              <a:rPr lang="en-US" sz="2800" dirty="0"/>
              <a:t>Measures of children’s language learning ability</a:t>
            </a:r>
          </a:p>
          <a:p>
            <a:pPr lvl="2">
              <a:spcBef>
                <a:spcPts val="100"/>
              </a:spcBef>
              <a:spcAft>
                <a:spcPts val="0"/>
              </a:spcAft>
            </a:pPr>
            <a:r>
              <a:rPr lang="en-US" sz="2200" dirty="0"/>
              <a:t>Phonological memory--assessed in nonword repetition task at 2 ½, for English-like and Spanish-like nonwords</a:t>
            </a:r>
          </a:p>
          <a:p>
            <a:pPr lvl="2">
              <a:spcBef>
                <a:spcPts val="100"/>
              </a:spcBef>
              <a:spcAft>
                <a:spcPts val="0"/>
              </a:spcAft>
            </a:pPr>
            <a:r>
              <a:rPr lang="en-US" sz="2200" dirty="0"/>
              <a:t>Nonverbal IQ—standardized test administered at 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2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DD10-074C-43ED-9B03-4C2252AE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Things to know about the Spanish-speaking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C325-8712-4AD2-ACA8-394BE7667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89% of mothers were native Spanish speakers</a:t>
            </a:r>
          </a:p>
          <a:p>
            <a:r>
              <a:rPr lang="en-US" dirty="0"/>
              <a:t>75% of fathers were native Spanish speakers</a:t>
            </a:r>
          </a:p>
          <a:p>
            <a:r>
              <a:rPr lang="en-US" dirty="0"/>
              <a:t>Socioeconomic status (SES) varied; on average this was not a low SES sample</a:t>
            </a:r>
          </a:p>
          <a:p>
            <a:r>
              <a:rPr lang="en-US" dirty="0"/>
              <a:t>77% of mothers had a college degree or higher</a:t>
            </a:r>
          </a:p>
          <a:p>
            <a:pPr lvl="1"/>
            <a:r>
              <a:rPr lang="en-US" sz="1800" dirty="0"/>
              <a:t>36% earned in English</a:t>
            </a:r>
          </a:p>
          <a:p>
            <a:pPr lvl="1"/>
            <a:r>
              <a:rPr lang="en-US" sz="1800" dirty="0"/>
              <a:t>33% earned in Spanish</a:t>
            </a:r>
          </a:p>
          <a:p>
            <a:pPr lvl="1"/>
            <a:r>
              <a:rPr lang="en-US" sz="1800" dirty="0"/>
              <a:t>8% in English and Spanish</a:t>
            </a:r>
          </a:p>
          <a:p>
            <a:r>
              <a:rPr lang="en-US" dirty="0"/>
              <a:t>On average, homes were Spanish dominant, but Spanish use ranged from 100% to 10%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52500A-4924-4B31-8318-B6D20209D2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6225918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F13B5-A20B-4C26-9668-8D7192EBA943}"/>
              </a:ext>
            </a:extLst>
          </p:cNvPr>
          <p:cNvCxnSpPr>
            <a:cxnSpLocks/>
          </p:cNvCxnSpPr>
          <p:nvPr/>
        </p:nvCxnSpPr>
        <p:spPr>
          <a:xfrm>
            <a:off x="6605195" y="3754419"/>
            <a:ext cx="473336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6C35D0-4BF4-427A-AB19-90C346EAB5DA}"/>
              </a:ext>
            </a:extLst>
          </p:cNvPr>
          <p:cNvSpPr txBox="1"/>
          <p:nvPr/>
        </p:nvSpPr>
        <p:spPr>
          <a:xfrm>
            <a:off x="11338560" y="3560781"/>
            <a:ext cx="5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06830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95C9-209A-4A2F-B405-B8E1E637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What these data can tell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4B33-BD1E-44AD-AD2D-4174150C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They can provide a description of the course of English and Spanish language development for children in this circumstance.</a:t>
            </a:r>
          </a:p>
          <a:p>
            <a:r>
              <a:rPr lang="en-US" sz="2800" dirty="0"/>
              <a:t>They can identify factors support growth in each language.</a:t>
            </a:r>
          </a:p>
          <a:p>
            <a:r>
              <a:rPr lang="en-US" sz="2800" dirty="0"/>
              <a:t>They provide a description of the patterns of dual language skill that characterize bilingual children at age 5 years.</a:t>
            </a:r>
          </a:p>
          <a:p>
            <a:r>
              <a:rPr lang="en-US" sz="2800" dirty="0"/>
              <a:t>They identify predictors of those patterns—the patterns that are the nature of these children’s dual language skills at school entry.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6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95C9-209A-4A2F-B405-B8E1E637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 description of the course of expressive vocabulary growth in English and in Spanish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54C66031-88D6-42BB-AFF0-4F7C45734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562746"/>
              </p:ext>
            </p:extLst>
          </p:nvPr>
        </p:nvGraphicFramePr>
        <p:xfrm>
          <a:off x="1904999" y="2046515"/>
          <a:ext cx="7761515" cy="40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F39C9F4-AA13-439B-AE49-8F992B73CCBD}"/>
              </a:ext>
            </a:extLst>
          </p:cNvPr>
          <p:cNvSpPr txBox="1"/>
          <p:nvPr/>
        </p:nvSpPr>
        <p:spPr>
          <a:xfrm>
            <a:off x="1247888" y="6368525"/>
            <a:ext cx="893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39 monolingual children and 126 bilingual children (</a:t>
            </a:r>
            <a:r>
              <a:rPr lang="en-US" dirty="0" err="1"/>
              <a:t>Lauro</a:t>
            </a:r>
            <a:r>
              <a:rPr lang="en-US" dirty="0"/>
              <a:t>, Hoff, &amp; Core, under review)</a:t>
            </a:r>
          </a:p>
        </p:txBody>
      </p:sp>
    </p:spTree>
    <p:extLst>
      <p:ext uri="{BB962C8B-B14F-4D97-AF65-F5344CB8AC3E}">
        <p14:creationId xmlns:p14="http://schemas.microsoft.com/office/powerpoint/2010/main" val="360838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7B8E-08E8-4E99-AD35-11218027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Factors that support language development:</a:t>
            </a:r>
            <a:br>
              <a:rPr lang="en-US" cap="none" dirty="0"/>
            </a:br>
            <a:r>
              <a:rPr lang="en-US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Effects of relative home exposure</a:t>
            </a:r>
            <a:endParaRPr lang="en-US" dirty="0"/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0A3C9D07-B262-45DA-8DC0-C4D52E87E3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9103854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32B752-D9ED-4575-8FA8-7ABAAD1B7A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3567160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21442D-EB24-4563-A7BB-D976C3EE7AE5}"/>
              </a:ext>
            </a:extLst>
          </p:cNvPr>
          <p:cNvSpPr txBox="1"/>
          <p:nvPr/>
        </p:nvSpPr>
        <p:spPr>
          <a:xfrm>
            <a:off x="849854" y="6142616"/>
            <a:ext cx="392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Hoff &amp; </a:t>
            </a:r>
            <a:r>
              <a:rPr lang="en-US" dirty="0" err="1"/>
              <a:t>Ribot</a:t>
            </a:r>
            <a:r>
              <a:rPr lang="en-US" dirty="0"/>
              <a:t>, 2017, </a:t>
            </a:r>
            <a:r>
              <a:rPr lang="en-US" i="1" dirty="0"/>
              <a:t>Journal of Pediatrics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575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1134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Gill Sans MT</vt:lpstr>
      <vt:lpstr>Wingdings 2</vt:lpstr>
      <vt:lpstr>Dividend</vt:lpstr>
      <vt:lpstr>The Nature of Dual Language Skills at School Entry among Children from Language Minority Homes</vt:lpstr>
      <vt:lpstr>Acknowledgements</vt:lpstr>
      <vt:lpstr>The starting point</vt:lpstr>
      <vt:lpstr>The current longitudinal study </vt:lpstr>
      <vt:lpstr>PowerPoint Presentation</vt:lpstr>
      <vt:lpstr>Things to know about the Spanish-speaking sample</vt:lpstr>
      <vt:lpstr>What these data can tell us</vt:lpstr>
      <vt:lpstr>A description of the course of expressive vocabulary growth in English and in Spanish</vt:lpstr>
      <vt:lpstr>Factors that support language development: Effects of relative home exposure</vt:lpstr>
      <vt:lpstr>Factors that support and hinder language development: Effects of maternal education, only in the outcome language (N = 92 immigrant mothers)</vt:lpstr>
      <vt:lpstr>Factors that support language development: Effects of children’s phonological memory skill</vt:lpstr>
      <vt:lpstr>In summary, predictors of English and Spanish skill levels during this preschool period</vt:lpstr>
      <vt:lpstr>Now, turning to bilingual skills – instead of looking at each language separately</vt:lpstr>
      <vt:lpstr>Now, turning to bilingual skills – instead of looking at each language separately</vt:lpstr>
      <vt:lpstr>Those trajectories produce the following patterns of dual language skill at 2.5 and 5 years</vt:lpstr>
      <vt:lpstr>What about individual differences in those patterns? –at 5 years</vt:lpstr>
      <vt:lpstr>Cluster analyses suggest children are not smoothly distributed over this space</vt:lpstr>
      <vt:lpstr>What about individual differences in those patterns? –at 5 years</vt:lpstr>
      <vt:lpstr>Correlates of profiles at 5 years: child factors</vt:lpstr>
      <vt:lpstr>Correlates of profiles at 5 years: child factors</vt:lpstr>
      <vt:lpstr>Correlates of profiles at 5 years</vt:lpstr>
      <vt:lpstr>Correlates of profiles at 5 years: home environment factors</vt:lpstr>
      <vt:lpstr>Comparison to monolingual majority language skills</vt:lpstr>
      <vt:lpstr>A final note about the nature of bilingual skills: Receptive skills are often stronger than expressive skills</vt:lpstr>
      <vt:lpstr> What are the language skills of children from minority language homes at school entry age?</vt:lpstr>
      <vt:lpstr>Does this knowledge help us in any way?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Hoff</dc:creator>
  <cp:lastModifiedBy>Erika Hoff</cp:lastModifiedBy>
  <cp:revision>27</cp:revision>
  <cp:lastPrinted>2019-11-03T20:00:09Z</cp:lastPrinted>
  <dcterms:created xsi:type="dcterms:W3CDTF">2019-11-03T18:33:30Z</dcterms:created>
  <dcterms:modified xsi:type="dcterms:W3CDTF">2019-11-11T20:39:34Z</dcterms:modified>
</cp:coreProperties>
</file>