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3588" cy="6858000"/>
  <p:notesSz cx="6858000" cy="9144000"/>
  <p:defaultTextStyle>
    <a:defPPr>
      <a:defRPr lang="sv-SE"/>
    </a:defPPr>
    <a:lvl1pPr marL="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35B7C"/>
    <a:srgbClr val="F1D1D5"/>
    <a:srgbClr val="E1E1E1"/>
    <a:srgbClr val="AF091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2AF4-4E03-044A-9397-2231B81B6BE7}" type="datetimeFigureOut">
              <a:rPr lang="en-US" smtClean="0"/>
              <a:t>11/6/2020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2CF9-8CE4-6F4B-AE4D-D6F1B006FA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629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519" y="2130426"/>
            <a:ext cx="10364550" cy="1470025"/>
          </a:xfrm>
          <a:prstGeom prst="rect">
            <a:avLst/>
          </a:prstGeom>
        </p:spPr>
        <p:txBody>
          <a:bodyPr/>
          <a:lstStyle>
            <a:lvl1pPr>
              <a:defRPr sz="5333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9038" y="3886200"/>
            <a:ext cx="853551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39116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12193588" cy="6858000"/>
          </a:xfrm>
          <a:prstGeom prst="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/>
          </p:nvPr>
        </p:nvSpPr>
        <p:spPr>
          <a:xfrm>
            <a:off x="914519" y="2130426"/>
            <a:ext cx="10364550" cy="1470025"/>
          </a:xfrm>
          <a:prstGeom prst="rect">
            <a:avLst/>
          </a:prstGeom>
        </p:spPr>
        <p:txBody>
          <a:bodyPr/>
          <a:lstStyle>
            <a:lvl1pPr>
              <a:defRPr sz="5333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1829038" y="3886200"/>
            <a:ext cx="853551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pic>
        <p:nvPicPr>
          <p:cNvPr id="7" name="Picture 6" descr="UU_sigill_NV.tif"/>
          <p:cNvPicPr>
            <a:picLocks noChangeAspect="1"/>
          </p:cNvPicPr>
          <p:nvPr userDrawn="1"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365" y="2208245"/>
            <a:ext cx="3822223" cy="464975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0" y="6693363"/>
            <a:ext cx="12193588" cy="164637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pic>
        <p:nvPicPr>
          <p:cNvPr id="9" name="Picture 8" descr="vit_logo_rod_etikett_42mm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96" y="0"/>
            <a:ext cx="962291" cy="150878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0705906" y="452669"/>
            <a:ext cx="1219359" cy="1219200"/>
          </a:xfrm>
          <a:prstGeom prst="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867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519" y="2130426"/>
            <a:ext cx="10364550" cy="1470025"/>
          </a:xfrm>
          <a:prstGeom prst="rect">
            <a:avLst/>
          </a:prstGeom>
        </p:spPr>
        <p:txBody>
          <a:bodyPr/>
          <a:lstStyle>
            <a:lvl1pPr>
              <a:defRPr sz="5333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9038" y="3886200"/>
            <a:ext cx="853551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320225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Rubrikbild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19" y="1981200"/>
            <a:ext cx="10751619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81070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209" y="4101075"/>
            <a:ext cx="1036455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209" y="2468893"/>
            <a:ext cx="1036455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46255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218225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4519" y="1981200"/>
            <a:ext cx="5080662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8407" y="1981200"/>
            <a:ext cx="5371708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5916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47913" y="452669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09679" y="2276872"/>
            <a:ext cx="548711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79" y="3012645"/>
            <a:ext cx="5387619" cy="326436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4175" y="2276872"/>
            <a:ext cx="55679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4175" y="3012645"/>
            <a:ext cx="5567988" cy="3296675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1423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1481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997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47913" y="1316766"/>
            <a:ext cx="2205461" cy="1055687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7354" y="1124744"/>
            <a:ext cx="6816554" cy="498015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82" y="2564905"/>
            <a:ext cx="4011606" cy="35523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65720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0028" y="4800600"/>
            <a:ext cx="7316153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90028" y="612775"/>
            <a:ext cx="731615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sv-SE" noProof="0" dirty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90028" y="5367338"/>
            <a:ext cx="7316153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0071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19" y="1981200"/>
            <a:ext cx="10751619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98719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- Grå, utan sig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12193588" cy="6858000"/>
          </a:xfrm>
          <a:prstGeom prst="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/>
          </p:nvPr>
        </p:nvSpPr>
        <p:spPr>
          <a:xfrm>
            <a:off x="914519" y="2130426"/>
            <a:ext cx="10364550" cy="1470025"/>
          </a:xfrm>
          <a:prstGeom prst="rect">
            <a:avLst/>
          </a:prstGeom>
        </p:spPr>
        <p:txBody>
          <a:bodyPr/>
          <a:lstStyle>
            <a:lvl1pPr>
              <a:defRPr sz="5333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1829038" y="3886200"/>
            <a:ext cx="853551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93363"/>
            <a:ext cx="12193588" cy="164637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pic>
        <p:nvPicPr>
          <p:cNvPr id="9" name="Picture 8" descr="vit_logo_rod_etikett_42mm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96" y="0"/>
            <a:ext cx="962291" cy="150878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0705906" y="452669"/>
            <a:ext cx="1219359" cy="1219200"/>
          </a:xfrm>
          <a:prstGeom prst="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96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209" y="4101075"/>
            <a:ext cx="1036455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209" y="2468893"/>
            <a:ext cx="1036455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2531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218225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4519" y="1981200"/>
            <a:ext cx="5080662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8407" y="1981200"/>
            <a:ext cx="5371708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65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47913" y="452669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09679" y="2276872"/>
            <a:ext cx="548711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79" y="3012645"/>
            <a:ext cx="5387619" cy="326436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4175" y="2276872"/>
            <a:ext cx="55679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4175" y="3012645"/>
            <a:ext cx="5567988" cy="3296675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492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51890" y="609600"/>
            <a:ext cx="9314248" cy="1143000"/>
          </a:xfrm>
          <a:prstGeom prst="rect">
            <a:avLst/>
          </a:prstGeom>
        </p:spPr>
        <p:txBody>
          <a:bodyPr/>
          <a:lstStyle>
            <a:lvl1pPr algn="r">
              <a:defRPr sz="4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508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2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47913" y="1316766"/>
            <a:ext cx="2205461" cy="1055687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7354" y="1124744"/>
            <a:ext cx="6816554" cy="498015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82" y="2564905"/>
            <a:ext cx="4011606" cy="35523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4790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U_sigill_NV.eps"/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0028" y="4800600"/>
            <a:ext cx="7316153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90028" y="612775"/>
            <a:ext cx="731615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sv-SE" noProof="0" dirty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90028" y="5367338"/>
            <a:ext cx="7316153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2644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6693363"/>
            <a:ext cx="12193588" cy="16463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693363"/>
            <a:ext cx="2543937" cy="164637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pic>
        <p:nvPicPr>
          <p:cNvPr id="2" name="Picture 1" descr="vit_logo_rod_etikett_42mm.jpg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96" y="0"/>
            <a:ext cx="1021109" cy="1604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ea typeface="+mn-ea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ea typeface="+mn-ea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19" y="2204864"/>
            <a:ext cx="10364550" cy="1470025"/>
          </a:xfrm>
        </p:spPr>
        <p:txBody>
          <a:bodyPr/>
          <a:lstStyle/>
          <a:p>
            <a:r>
              <a:rPr lang="en-GB" sz="3200" b="1" dirty="0"/>
              <a:t>Language, communication and integration</a:t>
            </a:r>
            <a:br>
              <a:rPr lang="en-GB" sz="3200" b="1" dirty="0"/>
            </a:br>
            <a:r>
              <a:rPr lang="sv-SE" sz="1800" b="1" dirty="0"/>
              <a:t>International Conference on Integration - ”Communication in a Diverse </a:t>
            </a:r>
            <a:r>
              <a:rPr lang="sv-SE" sz="1800" b="1" dirty="0" err="1"/>
              <a:t>Society</a:t>
            </a:r>
            <a:r>
              <a:rPr lang="sv-SE" sz="1800" b="1" dirty="0"/>
              <a:t> -  </a:t>
            </a:r>
            <a:r>
              <a:rPr lang="sv-SE" sz="1800" b="1" dirty="0" err="1"/>
              <a:t>Understanding</a:t>
            </a:r>
            <a:r>
              <a:rPr lang="sv-SE" sz="1800" b="1" dirty="0"/>
              <a:t> </a:t>
            </a:r>
            <a:r>
              <a:rPr lang="sv-SE" sz="1800" b="1" dirty="0" err="1"/>
              <a:t>Each</a:t>
            </a:r>
            <a:r>
              <a:rPr lang="sv-SE" sz="1800" b="1" dirty="0"/>
              <a:t> </a:t>
            </a:r>
            <a:r>
              <a:rPr lang="sv-SE" sz="1800" b="1" dirty="0" err="1"/>
              <a:t>Other</a:t>
            </a:r>
            <a:r>
              <a:rPr lang="sv-SE" sz="1800" b="1" dirty="0"/>
              <a:t> </a:t>
            </a:r>
            <a:r>
              <a:rPr lang="sv-SE" sz="1800" b="1" dirty="0" err="1"/>
              <a:t>Despite</a:t>
            </a:r>
            <a:r>
              <a:rPr lang="sv-SE" sz="1800" b="1" dirty="0"/>
              <a:t> </a:t>
            </a:r>
            <a:r>
              <a:rPr lang="sv-SE" sz="1800" b="1" dirty="0" err="1"/>
              <a:t>Differences</a:t>
            </a:r>
            <a:r>
              <a:rPr lang="sv-SE" sz="1800" b="1" dirty="0"/>
              <a:t>”</a:t>
            </a:r>
            <a:br>
              <a:rPr lang="sv-SE" sz="1800" b="1" dirty="0"/>
            </a:br>
            <a:r>
              <a:rPr lang="sv-SE" sz="1800" dirty="0"/>
              <a:t>Integration Foundation, Estonia, 2020-11</a:t>
            </a:r>
            <a:br>
              <a:rPr lang="sv-SE" sz="3200" dirty="0"/>
            </a:br>
            <a:endParaRPr lang="sv-SE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038" y="4077072"/>
            <a:ext cx="8535512" cy="1728192"/>
          </a:xfrm>
        </p:spPr>
        <p:txBody>
          <a:bodyPr/>
          <a:lstStyle/>
          <a:p>
            <a:r>
              <a:rPr lang="sv-SE" sz="1600" dirty="0"/>
              <a:t>PhD candidate: Sarah Glännefors</a:t>
            </a:r>
          </a:p>
          <a:p>
            <a:r>
              <a:rPr lang="sv-SE" sz="1600" dirty="0"/>
              <a:t>Uppsala University, Sweden</a:t>
            </a:r>
          </a:p>
          <a:p>
            <a:r>
              <a:rPr lang="sv-SE" sz="1600" dirty="0" err="1"/>
              <a:t>Department</a:t>
            </a:r>
            <a:r>
              <a:rPr lang="sv-SE" sz="1600" dirty="0"/>
              <a:t> of Business Studies</a:t>
            </a:r>
          </a:p>
          <a:p>
            <a:r>
              <a:rPr lang="sv-SE" sz="1600" dirty="0" err="1"/>
              <a:t>Associated</a:t>
            </a:r>
            <a:r>
              <a:rPr lang="sv-SE" sz="1600" dirty="0"/>
              <a:t> Researcher at </a:t>
            </a:r>
            <a:r>
              <a:rPr lang="sv-SE" sz="1600" dirty="0" err="1"/>
              <a:t>Organizing</a:t>
            </a:r>
            <a:r>
              <a:rPr lang="sv-SE" sz="1600" dirty="0"/>
              <a:t> Integration, University </a:t>
            </a:r>
            <a:r>
              <a:rPr lang="sv-SE" sz="1600" dirty="0" err="1"/>
              <a:t>of</a:t>
            </a:r>
            <a:r>
              <a:rPr lang="sv-SE" sz="1600" dirty="0"/>
              <a:t> Gothenburg</a:t>
            </a:r>
          </a:p>
          <a:p>
            <a:r>
              <a:rPr lang="sv-SE" sz="1600" dirty="0"/>
              <a:t>sarah.glannefors@fek.uu.se</a:t>
            </a:r>
          </a:p>
          <a:p>
            <a:r>
              <a:rPr lang="sv-SE" sz="1800" b="1" dirty="0"/>
              <a:t> 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2092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24367-E788-4C4F-957D-2E56142A3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Thank you for your attention!</a:t>
            </a:r>
          </a:p>
          <a:p>
            <a:pPr marL="0" indent="0" algn="ctr">
              <a:buNone/>
            </a:pPr>
            <a:r>
              <a:rPr lang="en-GB" dirty="0"/>
              <a:t>sarah.glannefors@fek.uu.se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8357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EC18-E348-49CC-97F7-DE5E8FAA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62B7-E809-48FB-85E2-842D5A5C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PhD research on integration of skilled immigrants at the workplace</a:t>
            </a:r>
          </a:p>
          <a:p>
            <a:r>
              <a:rPr lang="en-GB" sz="2400" dirty="0"/>
              <a:t>Focus on Sweden, recent years</a:t>
            </a:r>
          </a:p>
          <a:p>
            <a:r>
              <a:rPr lang="en-GB" sz="2400" dirty="0"/>
              <a:t>Focus on knowledge intensive-sectors</a:t>
            </a:r>
          </a:p>
          <a:p>
            <a:r>
              <a:rPr lang="en-GB" sz="2400" dirty="0"/>
              <a:t>Qualitative method</a:t>
            </a:r>
          </a:p>
          <a:p>
            <a:r>
              <a:rPr lang="en-GB" sz="2400" dirty="0"/>
              <a:t>Organizations and immigrants</a:t>
            </a:r>
          </a:p>
          <a:p>
            <a:r>
              <a:rPr lang="en-GB" sz="2400" dirty="0"/>
              <a:t>Focus on practices</a:t>
            </a:r>
          </a:p>
          <a:p>
            <a:r>
              <a:rPr lang="en-GB" sz="2400" dirty="0"/>
              <a:t>Today’s presentation: discuss integration in terms of communication and language</a:t>
            </a:r>
          </a:p>
        </p:txBody>
      </p:sp>
    </p:spTree>
    <p:extLst>
      <p:ext uri="{BB962C8B-B14F-4D97-AF65-F5344CB8AC3E}">
        <p14:creationId xmlns:p14="http://schemas.microsoft.com/office/powerpoint/2010/main" val="251840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EA77-4307-4E5F-9A35-D5EAA582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8D82-87F0-4324-8BEF-56D7507B0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+mj-lt"/>
              </a:rPr>
              <a:t>Business internationalization and development of the knowledge economy - international competition for scarce talents (</a:t>
            </a:r>
            <a:r>
              <a:rPr lang="en-GB" sz="1800" dirty="0" err="1">
                <a:effectLst/>
                <a:latin typeface="+mj-lt"/>
                <a:ea typeface="Calibri" panose="020F0502020204030204" pitchFamily="34" charset="0"/>
              </a:rPr>
              <a:t>Tillväxtanalys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, 2018; see Kerr, Kerr, </a:t>
            </a:r>
            <a:r>
              <a:rPr lang="en-GB" sz="1800" dirty="0" err="1">
                <a:effectLst/>
                <a:latin typeface="+mj-lt"/>
                <a:ea typeface="Calibri" panose="020F0502020204030204" pitchFamily="34" charset="0"/>
              </a:rPr>
              <a:t>Özden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 and Parsons, 2016) 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r>
              <a:rPr lang="en-GB" sz="2400" dirty="0">
                <a:latin typeface="+mj-lt"/>
              </a:rPr>
              <a:t>Although highly qualified professionals from abroad “not particularly large part of the Swedish labour market’s long term recruitment needs” </a:t>
            </a:r>
            <a:r>
              <a:rPr lang="en-GB" sz="1200" dirty="0">
                <a:latin typeface="+mj-lt"/>
              </a:rPr>
              <a:t>(</a:t>
            </a:r>
            <a:r>
              <a:rPr lang="en-GB" sz="1200" dirty="0" err="1">
                <a:latin typeface="+mj-lt"/>
              </a:rPr>
              <a:t>Tillväxtanalys</a:t>
            </a:r>
            <a:r>
              <a:rPr lang="en-GB" sz="1200" dirty="0">
                <a:latin typeface="+mj-lt"/>
              </a:rPr>
              <a:t>, 2018)</a:t>
            </a:r>
          </a:p>
          <a:p>
            <a:endParaRPr lang="en-GB" sz="1200" dirty="0">
              <a:latin typeface="+mj-lt"/>
            </a:endParaRPr>
          </a:p>
          <a:p>
            <a:endParaRPr lang="en-GB" sz="1200" dirty="0">
              <a:latin typeface="+mj-lt"/>
            </a:endParaRPr>
          </a:p>
          <a:p>
            <a:r>
              <a:rPr lang="en-GB" sz="2400" dirty="0">
                <a:latin typeface="+mj-lt"/>
              </a:rPr>
              <a:t>High disparity between the employment level of immigrants and that of their native-born counterparts </a:t>
            </a:r>
            <a:r>
              <a:rPr lang="en-GB" sz="1200" dirty="0">
                <a:latin typeface="+mj-lt"/>
              </a:rPr>
              <a:t>(OECD, 2014; </a:t>
            </a:r>
            <a:r>
              <a:rPr lang="en-GB" sz="1200" dirty="0" err="1">
                <a:latin typeface="+mj-lt"/>
              </a:rPr>
              <a:t>Israelsson</a:t>
            </a:r>
            <a:r>
              <a:rPr lang="en-GB" sz="1200" dirty="0">
                <a:latin typeface="+mj-lt"/>
              </a:rPr>
              <a:t> et al., 2020)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094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A11C-1549-468F-8474-F762328C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90" y="620688"/>
            <a:ext cx="9314248" cy="1143000"/>
          </a:xfrm>
        </p:spPr>
        <p:txBody>
          <a:bodyPr/>
          <a:lstStyle/>
          <a:p>
            <a:r>
              <a:rPr lang="en-GB" dirty="0"/>
              <a:t>Concepts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E3893-3CC2-4174-897C-FE2AABDE3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Integration</a:t>
            </a:r>
            <a:r>
              <a:rPr lang="en-GB" dirty="0">
                <a:solidFill>
                  <a:schemeClr val="tx2"/>
                </a:solidFill>
              </a:rPr>
              <a:t>: complex phenomenon with multifaceted dimensions </a:t>
            </a:r>
            <a:r>
              <a:rPr lang="en-GB" sz="1200" dirty="0">
                <a:solidFill>
                  <a:schemeClr val="tx2"/>
                </a:solidFill>
              </a:rPr>
              <a:t>(Ager and Strand cited in </a:t>
            </a:r>
            <a:r>
              <a:rPr lang="en-GB" sz="1200" dirty="0" err="1">
                <a:solidFill>
                  <a:schemeClr val="tx2"/>
                </a:solidFill>
              </a:rPr>
              <a:t>Bergström</a:t>
            </a:r>
            <a:r>
              <a:rPr lang="en-GB" sz="1200" dirty="0">
                <a:solidFill>
                  <a:schemeClr val="tx2"/>
                </a:solidFill>
              </a:rPr>
              <a:t> and </a:t>
            </a:r>
            <a:r>
              <a:rPr lang="en-GB" sz="1200" dirty="0" err="1">
                <a:solidFill>
                  <a:schemeClr val="tx2"/>
                </a:solidFill>
              </a:rPr>
              <a:t>Omanovic</a:t>
            </a:r>
            <a:r>
              <a:rPr lang="en-GB" sz="1200" dirty="0">
                <a:solidFill>
                  <a:schemeClr val="tx2"/>
                </a:solidFill>
              </a:rPr>
              <a:t>´, 2017)</a:t>
            </a:r>
          </a:p>
          <a:p>
            <a:pPr marL="0" indent="0">
              <a:buNone/>
            </a:pPr>
            <a:endParaRPr lang="en-GB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200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Communication</a:t>
            </a:r>
            <a:r>
              <a:rPr lang="en-GB" dirty="0">
                <a:solidFill>
                  <a:schemeClr val="tx2"/>
                </a:solidFill>
              </a:rPr>
              <a:t>: participation and effectiveness </a:t>
            </a:r>
            <a:r>
              <a:rPr lang="en-GB" sz="1200" dirty="0">
                <a:solidFill>
                  <a:schemeClr val="tx2"/>
                </a:solidFill>
              </a:rPr>
              <a:t>(Deetz, 1992)</a:t>
            </a: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Language</a:t>
            </a:r>
            <a:r>
              <a:rPr lang="en-GB" dirty="0">
                <a:solidFill>
                  <a:schemeClr val="tx2"/>
                </a:solidFill>
              </a:rPr>
              <a:t>: one important element of communication process, logos, medium </a:t>
            </a:r>
            <a:r>
              <a:rPr lang="en-GB" sz="1200" dirty="0">
                <a:solidFill>
                  <a:schemeClr val="tx2"/>
                </a:solidFill>
              </a:rPr>
              <a:t>(see Deetz, 1992)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0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84CDE-6807-4D3B-AD0F-E619ACE6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“Outside-in”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42D07-117C-4655-A1C0-59D321A8E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64" y="2016720"/>
            <a:ext cx="10691260" cy="4111752"/>
          </a:xfrm>
        </p:spPr>
        <p:txBody>
          <a:bodyPr/>
          <a:lstStyle/>
          <a:p>
            <a:endParaRPr lang="en-S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A238740-A7A4-4075-9259-D7E4383665E6}"/>
              </a:ext>
            </a:extLst>
          </p:cNvPr>
          <p:cNvSpPr/>
          <p:nvPr/>
        </p:nvSpPr>
        <p:spPr bwMode="auto">
          <a:xfrm>
            <a:off x="4134576" y="2238400"/>
            <a:ext cx="3816424" cy="3600400"/>
          </a:xfrm>
          <a:prstGeom prst="ellipse">
            <a:avLst/>
          </a:prstGeom>
          <a:solidFill>
            <a:srgbClr val="CC0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A61779F-AA63-4D2F-87A5-9A8D88033F21}"/>
              </a:ext>
            </a:extLst>
          </p:cNvPr>
          <p:cNvSpPr/>
          <p:nvPr/>
        </p:nvSpPr>
        <p:spPr bwMode="auto">
          <a:xfrm>
            <a:off x="4656634" y="2773345"/>
            <a:ext cx="2736304" cy="259850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88FE0F-185A-4003-9482-8579DA0C00A4}"/>
              </a:ext>
            </a:extLst>
          </p:cNvPr>
          <p:cNvSpPr/>
          <p:nvPr/>
        </p:nvSpPr>
        <p:spPr bwMode="auto">
          <a:xfrm>
            <a:off x="5330335" y="3336213"/>
            <a:ext cx="1461833" cy="1472766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529DB2-31E7-40A0-87EC-05060979EE18}"/>
              </a:ext>
            </a:extLst>
          </p:cNvPr>
          <p:cNvSpPr txBox="1"/>
          <p:nvPr/>
        </p:nvSpPr>
        <p:spPr>
          <a:xfrm>
            <a:off x="5016674" y="242088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Integration</a:t>
            </a:r>
            <a:endParaRPr lang="en-SE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5ACE9-9F89-42C4-89EA-1518461EA056}"/>
              </a:ext>
            </a:extLst>
          </p:cNvPr>
          <p:cNvSpPr txBox="1"/>
          <p:nvPr/>
        </p:nvSpPr>
        <p:spPr>
          <a:xfrm>
            <a:off x="5125148" y="2957265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Communication</a:t>
            </a:r>
            <a:endParaRPr lang="en-SE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E3FAB8-92E8-4E2C-B5E9-18C040434C2E}"/>
              </a:ext>
            </a:extLst>
          </p:cNvPr>
          <p:cNvSpPr txBox="1"/>
          <p:nvPr/>
        </p:nvSpPr>
        <p:spPr>
          <a:xfrm>
            <a:off x="5556734" y="3764819"/>
            <a:ext cx="972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Language</a:t>
            </a:r>
            <a:endParaRPr lang="en-SE" sz="1400" dirty="0"/>
          </a:p>
        </p:txBody>
      </p:sp>
    </p:spTree>
    <p:extLst>
      <p:ext uri="{BB962C8B-B14F-4D97-AF65-F5344CB8AC3E}">
        <p14:creationId xmlns:p14="http://schemas.microsoft.com/office/powerpoint/2010/main" val="313457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1DFC-221B-4851-86A5-B1BE4C59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90" y="568503"/>
            <a:ext cx="9314248" cy="651799"/>
          </a:xfrm>
        </p:spPr>
        <p:txBody>
          <a:bodyPr/>
          <a:lstStyle/>
          <a:p>
            <a:r>
              <a:rPr lang="en-GB" sz="3000" dirty="0"/>
              <a:t>Language and integration at the workplace</a:t>
            </a:r>
            <a:endParaRPr lang="en-SE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E6500-19DD-4B69-9B29-0AE8B536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19" y="1656796"/>
            <a:ext cx="10751619" cy="5184576"/>
          </a:xfrm>
        </p:spPr>
        <p:txBody>
          <a:bodyPr/>
          <a:lstStyle/>
          <a:p>
            <a:endParaRPr lang="en-GB" b="1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sz="1400" dirty="0"/>
              <a:t>References: </a:t>
            </a:r>
            <a:r>
              <a:rPr lang="en-GB" sz="1400" dirty="0" err="1"/>
              <a:t>Piekkari</a:t>
            </a:r>
            <a:r>
              <a:rPr lang="en-GB" sz="1400" dirty="0"/>
              <a:t> et al., 2019; </a:t>
            </a:r>
            <a:r>
              <a:rPr lang="en-GB" sz="1400" dirty="0" err="1"/>
              <a:t>Zanoni</a:t>
            </a:r>
            <a:r>
              <a:rPr lang="en-GB" sz="1400" dirty="0"/>
              <a:t> and Janssens, 2004; </a:t>
            </a:r>
            <a:r>
              <a:rPr lang="en-GB" sz="1400" dirty="0" err="1"/>
              <a:t>Kalonaityte</a:t>
            </a:r>
            <a:r>
              <a:rPr lang="en-GB" sz="1400" dirty="0"/>
              <a:t>, 2010; Diedrich, 2014; </a:t>
            </a:r>
            <a:r>
              <a:rPr lang="en-GB" sz="1400" dirty="0" err="1"/>
              <a:t>Bergström</a:t>
            </a:r>
            <a:r>
              <a:rPr lang="en-GB" sz="1400" dirty="0"/>
              <a:t> and </a:t>
            </a:r>
            <a:r>
              <a:rPr lang="en-GB" sz="1400" dirty="0" err="1"/>
              <a:t>Omanovic</a:t>
            </a:r>
            <a:r>
              <a:rPr lang="en-GB" sz="1400" dirty="0"/>
              <a:t>´, 2017; Romani et al. 2019</a:t>
            </a:r>
          </a:p>
          <a:p>
            <a:endParaRPr lang="en-S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6F45EF5-FE3B-4C6E-87F7-CB33E908572C}"/>
              </a:ext>
            </a:extLst>
          </p:cNvPr>
          <p:cNvSpPr/>
          <p:nvPr/>
        </p:nvSpPr>
        <p:spPr bwMode="auto">
          <a:xfrm>
            <a:off x="1280948" y="2833926"/>
            <a:ext cx="3240360" cy="432871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DF0A0-5978-47BA-9DF2-62CB70CF4FD0}"/>
              </a:ext>
            </a:extLst>
          </p:cNvPr>
          <p:cNvSpPr txBox="1"/>
          <p:nvPr/>
        </p:nvSpPr>
        <p:spPr>
          <a:xfrm>
            <a:off x="1344266" y="2874511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Team work</a:t>
            </a:r>
            <a:endParaRPr lang="en-SE" sz="14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8599F44-C3A9-4025-A69F-5A89D09A6AA5}"/>
              </a:ext>
            </a:extLst>
          </p:cNvPr>
          <p:cNvSpPr/>
          <p:nvPr/>
        </p:nvSpPr>
        <p:spPr bwMode="auto">
          <a:xfrm>
            <a:off x="1282702" y="3414747"/>
            <a:ext cx="3240360" cy="432871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Development within the organization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832591-66AB-4CFD-BD7C-E7EC78B81F31}"/>
              </a:ext>
            </a:extLst>
          </p:cNvPr>
          <p:cNvSpPr/>
          <p:nvPr/>
        </p:nvSpPr>
        <p:spPr bwMode="auto">
          <a:xfrm>
            <a:off x="1272258" y="4017815"/>
            <a:ext cx="3240360" cy="629264"/>
          </a:xfrm>
          <a:prstGeom prst="roundRect">
            <a:avLst>
              <a:gd name="adj" fmla="val 16667"/>
            </a:avLst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Access to job/internship and permanent employment 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722075-D684-4B6D-BED7-6F0BFD8799BA}"/>
              </a:ext>
            </a:extLst>
          </p:cNvPr>
          <p:cNvSpPr/>
          <p:nvPr/>
        </p:nvSpPr>
        <p:spPr bwMode="auto">
          <a:xfrm>
            <a:off x="1264459" y="4751219"/>
            <a:ext cx="3240360" cy="792088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Access to key information, ultimate decision making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20857FE-BEE6-4030-87C8-FCBAB0BBBAAD}"/>
              </a:ext>
            </a:extLst>
          </p:cNvPr>
          <p:cNvSpPr/>
          <p:nvPr/>
        </p:nvSpPr>
        <p:spPr bwMode="auto">
          <a:xfrm>
            <a:off x="7702692" y="5045074"/>
            <a:ext cx="3240360" cy="629264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Distorted communication, prevented participation in trainings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E7B8B28-31BD-41DE-92AB-391BB75B4898}"/>
              </a:ext>
            </a:extLst>
          </p:cNvPr>
          <p:cNvSpPr/>
          <p:nvPr/>
        </p:nvSpPr>
        <p:spPr bwMode="auto">
          <a:xfrm>
            <a:off x="7702692" y="3456996"/>
            <a:ext cx="3240360" cy="792088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latin typeface="Berling" pitchFamily="18" charset="0"/>
                <a:ea typeface="ＭＳ Ｐゴシック" charset="-128"/>
              </a:rPr>
              <a:t>Sufficient to development within professional roles but not within organization 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94348FB-0F36-4F12-86E3-8B13B727D13C}"/>
              </a:ext>
            </a:extLst>
          </p:cNvPr>
          <p:cNvSpPr/>
          <p:nvPr/>
        </p:nvSpPr>
        <p:spPr bwMode="auto">
          <a:xfrm>
            <a:off x="7708414" y="2771741"/>
            <a:ext cx="3240360" cy="629264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Certain immigrants not being hired as lack of language hindered team work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0DF0912-4EEA-409B-9D2F-7BEF3811539B}"/>
              </a:ext>
            </a:extLst>
          </p:cNvPr>
          <p:cNvSpPr/>
          <p:nvPr/>
        </p:nvSpPr>
        <p:spPr bwMode="auto">
          <a:xfrm>
            <a:off x="7702692" y="4332447"/>
            <a:ext cx="3240360" cy="629264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>
                <a:latin typeface="Berling" pitchFamily="18" charset="0"/>
                <a:ea typeface="ＭＳ Ｐゴシック" charset="-128"/>
              </a:rPr>
              <a:t>Compromised  </a:t>
            </a:r>
            <a:r>
              <a:rPr lang="en-GB" sz="1400" dirty="0">
                <a:latin typeface="Berling" pitchFamily="18" charset="0"/>
                <a:ea typeface="ＭＳ Ｐゴシック" charset="-128"/>
              </a:rPr>
              <a:t>opportunity for permanent employment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CFA60DA6-759F-435B-8F38-28310CB81855}"/>
              </a:ext>
            </a:extLst>
          </p:cNvPr>
          <p:cNvSpPr/>
          <p:nvPr/>
        </p:nvSpPr>
        <p:spPr bwMode="auto">
          <a:xfrm>
            <a:off x="4890725" y="2874511"/>
            <a:ext cx="2448272" cy="948967"/>
          </a:xfrm>
          <a:prstGeom prst="rightArrow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Implications</a:t>
            </a:r>
            <a:endParaRPr kumimoji="0" lang="en-S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3725308-2D40-4C03-92DA-D6725E606C34}"/>
              </a:ext>
            </a:extLst>
          </p:cNvPr>
          <p:cNvSpPr/>
          <p:nvPr/>
        </p:nvSpPr>
        <p:spPr bwMode="auto">
          <a:xfrm>
            <a:off x="1280948" y="2290383"/>
            <a:ext cx="3240360" cy="432871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latin typeface="Berling" pitchFamily="18" charset="0"/>
                <a:ea typeface="ＭＳ Ｐゴシック" charset="-128"/>
              </a:rPr>
              <a:t>Hearable language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A764CAE-20D3-47F5-AD3E-EEBF47A9E64F}"/>
              </a:ext>
            </a:extLst>
          </p:cNvPr>
          <p:cNvSpPr/>
          <p:nvPr/>
        </p:nvSpPr>
        <p:spPr bwMode="auto">
          <a:xfrm>
            <a:off x="7730736" y="2252379"/>
            <a:ext cx="3240360" cy="432871"/>
          </a:xfrm>
          <a:prstGeom prst="roundRect">
            <a:avLst/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latin typeface="Berling" pitchFamily="18" charset="0"/>
                <a:ea typeface="ＭＳ Ｐゴシック" charset="-128"/>
              </a:rPr>
              <a:t>Communication is hindered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94BE815-414E-48C1-9031-5E219C861A12}"/>
              </a:ext>
            </a:extLst>
          </p:cNvPr>
          <p:cNvSpPr/>
          <p:nvPr/>
        </p:nvSpPr>
        <p:spPr bwMode="auto">
          <a:xfrm>
            <a:off x="1280948" y="1656796"/>
            <a:ext cx="3240360" cy="469145"/>
          </a:xfrm>
          <a:prstGeom prst="roundRect">
            <a:avLst>
              <a:gd name="adj" fmla="val 16667"/>
            </a:avLst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Language as strategic asset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BFCE8B-C96A-4E6E-B7FE-A70228C215D1}"/>
              </a:ext>
            </a:extLst>
          </p:cNvPr>
          <p:cNvSpPr/>
          <p:nvPr/>
        </p:nvSpPr>
        <p:spPr bwMode="auto">
          <a:xfrm>
            <a:off x="7739133" y="1656796"/>
            <a:ext cx="3240360" cy="517159"/>
          </a:xfrm>
          <a:prstGeom prst="roundRect">
            <a:avLst>
              <a:gd name="adj" fmla="val 16667"/>
            </a:avLst>
          </a:prstGeom>
          <a:solidFill>
            <a:srgbClr val="E1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g" pitchFamily="18" charset="0"/>
                <a:ea typeface="ＭＳ Ｐゴシック" charset="-128"/>
              </a:rPr>
              <a:t>Valuing multiple competences/equality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869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5D75-1AA2-4CB6-8918-4579D298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“Inside-out”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3103A-F87A-4A58-8DCE-AF6C58372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3F4A5D-D0F5-4807-9487-4041AAC1A6F0}"/>
              </a:ext>
            </a:extLst>
          </p:cNvPr>
          <p:cNvSpPr/>
          <p:nvPr/>
        </p:nvSpPr>
        <p:spPr bwMode="auto">
          <a:xfrm>
            <a:off x="4202096" y="1981200"/>
            <a:ext cx="4176464" cy="411480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CDB386-253E-4EAB-8AD7-ED36EB5033CC}"/>
              </a:ext>
            </a:extLst>
          </p:cNvPr>
          <p:cNvSpPr/>
          <p:nvPr/>
        </p:nvSpPr>
        <p:spPr bwMode="auto">
          <a:xfrm>
            <a:off x="4742156" y="2524522"/>
            <a:ext cx="3096344" cy="302815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9F2F1C9-7C43-4427-9715-AF17A17E3790}"/>
              </a:ext>
            </a:extLst>
          </p:cNvPr>
          <p:cNvSpPr/>
          <p:nvPr/>
        </p:nvSpPr>
        <p:spPr bwMode="auto">
          <a:xfrm>
            <a:off x="5498240" y="3246512"/>
            <a:ext cx="1584176" cy="1584176"/>
          </a:xfrm>
          <a:prstGeom prst="ellipse">
            <a:avLst/>
          </a:prstGeom>
          <a:solidFill>
            <a:srgbClr val="CC0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E121D0-1A0C-45E1-84D4-AA7FC7E2576C}"/>
              </a:ext>
            </a:extLst>
          </p:cNvPr>
          <p:cNvSpPr txBox="1"/>
          <p:nvPr/>
        </p:nvSpPr>
        <p:spPr>
          <a:xfrm>
            <a:off x="4850168" y="202286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Language</a:t>
            </a:r>
            <a:endParaRPr lang="en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7F29DD-1FF4-409A-9626-AB4F5A52C3C2}"/>
              </a:ext>
            </a:extLst>
          </p:cNvPr>
          <p:cNvSpPr txBox="1"/>
          <p:nvPr/>
        </p:nvSpPr>
        <p:spPr>
          <a:xfrm>
            <a:off x="5161199" y="279701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Communication </a:t>
            </a:r>
            <a:endParaRPr lang="en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81BDD9-BD8A-4E75-8D36-5D7D92A31A25}"/>
              </a:ext>
            </a:extLst>
          </p:cNvPr>
          <p:cNvSpPr txBox="1"/>
          <p:nvPr/>
        </p:nvSpPr>
        <p:spPr>
          <a:xfrm>
            <a:off x="5413227" y="375333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Integration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68286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F2AED-016B-4B30-B8BF-9FB1B252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findings (Sweden)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1D365-4072-4808-8FD0-D80BCC4EF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Corporate language </a:t>
            </a:r>
          </a:p>
          <a:p>
            <a:r>
              <a:rPr lang="en-GB" sz="2000" dirty="0"/>
              <a:t>“Coffee time” - “switching gears”</a:t>
            </a:r>
          </a:p>
          <a:p>
            <a:r>
              <a:rPr lang="en-GB" sz="2000" dirty="0"/>
              <a:t>Language requirements - varies depending on professional role</a:t>
            </a:r>
          </a:p>
          <a:p>
            <a:r>
              <a:rPr lang="en-GB" sz="2000" dirty="0"/>
              <a:t>Challenging language requirement</a:t>
            </a:r>
          </a:p>
          <a:p>
            <a:r>
              <a:rPr lang="en-GB" sz="2000" dirty="0"/>
              <a:t>Balance between language requirement and language support</a:t>
            </a:r>
          </a:p>
          <a:p>
            <a:r>
              <a:rPr lang="en-GB" sz="2000" dirty="0"/>
              <a:t>Learning at the workplace - implications for communication </a:t>
            </a:r>
          </a:p>
          <a:p>
            <a:r>
              <a:rPr lang="en-GB" sz="2000" dirty="0"/>
              <a:t>Broadening perspectives</a:t>
            </a:r>
          </a:p>
          <a:p>
            <a:r>
              <a:rPr lang="en-GB" sz="2000" dirty="0"/>
              <a:t>Courses/training</a:t>
            </a:r>
          </a:p>
          <a:p>
            <a:r>
              <a:rPr lang="en-GB" sz="2000" dirty="0"/>
              <a:t>Employees’ demand on courses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0171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65D52-22CD-433D-BFAF-4EF3E4A0D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44A14-BE94-4018-BEB6-A20CF6A6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19" y="1556792"/>
            <a:ext cx="10751619" cy="4539208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The relationship of language, communication and integration</a:t>
            </a:r>
          </a:p>
          <a:p>
            <a:r>
              <a:rPr lang="en-GB" dirty="0"/>
              <a:t>Consider the perspective and needs of immigrants</a:t>
            </a:r>
          </a:p>
          <a:p>
            <a:r>
              <a:rPr lang="en-GB" dirty="0"/>
              <a:t>Sequence and context of learning</a:t>
            </a:r>
          </a:p>
          <a:p>
            <a:r>
              <a:rPr lang="en-GB" dirty="0"/>
              <a:t>COVID-19: Focus on digital tools for language learning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6656288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etets mal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esentationAW.potx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1E1E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g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g" pitchFamily="18" charset="0"/>
            <a:ea typeface="ＭＳ Ｐゴシック" charset="-128"/>
          </a:defRPr>
        </a:defPPr>
      </a:lstStyle>
    </a:lnDef>
  </a:objectDefaults>
  <a:extraClrSchemeLst>
    <a:extraClrScheme>
      <a:clrScheme name="PresentationAW.pot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AW.pot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AW.pot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AW.pot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AW.pot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AW.pot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AW.pot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</TotalTime>
  <Words>453</Words>
  <Application>Microsoft Office PowerPoint</Application>
  <PresentationFormat>Custom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Berling</vt:lpstr>
      <vt:lpstr>Calibri</vt:lpstr>
      <vt:lpstr>Universitetets mall</vt:lpstr>
      <vt:lpstr>Language, communication and integration International Conference on Integration - ”Communication in a Diverse Society -  Understanding Each Other Despite Differences” Integration Foundation, Estonia, 2020-11 </vt:lpstr>
      <vt:lpstr>Overview</vt:lpstr>
      <vt:lpstr>Context</vt:lpstr>
      <vt:lpstr>Concepts</vt:lpstr>
      <vt:lpstr>“Outside-in”</vt:lpstr>
      <vt:lpstr>Language and integration at the workplace</vt:lpstr>
      <vt:lpstr>“Inside-out”</vt:lpstr>
      <vt:lpstr>Overall findings (Sweden)</vt:lpstr>
      <vt:lpstr>Reflections</vt:lpstr>
      <vt:lpstr>PowerPoint Presentation</vt:lpstr>
    </vt:vector>
  </TitlesOfParts>
  <Company>Engelska parken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 Svensson</dc:creator>
  <cp:lastModifiedBy>Anastassia Tuuder</cp:lastModifiedBy>
  <cp:revision>257</cp:revision>
  <dcterms:created xsi:type="dcterms:W3CDTF">2013-08-22T08:31:25Z</dcterms:created>
  <dcterms:modified xsi:type="dcterms:W3CDTF">2020-11-06T05:43:52Z</dcterms:modified>
</cp:coreProperties>
</file>