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77" r:id="rId6"/>
    <p:sldId id="258" r:id="rId7"/>
    <p:sldId id="261" r:id="rId8"/>
    <p:sldId id="259" r:id="rId9"/>
    <p:sldId id="279" r:id="rId10"/>
    <p:sldId id="266" r:id="rId11"/>
    <p:sldId id="281" r:id="rId12"/>
    <p:sldId id="260" r:id="rId13"/>
    <p:sldId id="282" r:id="rId14"/>
    <p:sldId id="28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84A197-1FC1-D071-5B66-4F49C753BDF2}" v="324" dt="2020-11-04T15:44:33.951"/>
    <p1510:client id="{333BCA09-F98C-66C5-7CB9-11A97A81D26E}" v="86" dt="2020-11-05T09:20:47.701"/>
    <p1510:client id="{397B6834-0867-404E-7C4D-78E37B848E21}" v="809" dt="2020-11-03T15:57:42.995"/>
    <p1510:client id="{7E44C40B-F110-5DC8-09F9-458108CC9DA9}" v="47" dt="2020-11-05T13:31:57.801"/>
    <p1510:client id="{95812517-B38F-8BC8-AFD8-E5F26344849C}" v="24" dt="2020-11-05T12:55:00.526"/>
    <p1510:client id="{BDA57123-712C-5131-AC44-F3A6E13D456B}" v="90" dt="2019-09-17T23:20:57.790"/>
    <p1510:client id="{ED4E17A7-47FB-808D-C60A-F5D2C41A95E9}" v="3" dt="2020-11-05T13:10:10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0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566" y="1099375"/>
            <a:ext cx="12001499" cy="2871117"/>
          </a:xfrm>
        </p:spPr>
        <p:txBody>
          <a:bodyPr/>
          <a:lstStyle/>
          <a:p>
            <a:r>
              <a:rPr lang="cs-CZ" dirty="0"/>
              <a:t>East and </a:t>
            </a:r>
            <a:r>
              <a:rPr lang="en-US" dirty="0"/>
              <a:t>Central European Studies</a:t>
            </a:r>
            <a:br>
              <a:rPr lang="en-US" dirty="0"/>
            </a:br>
            <a:r>
              <a:rPr lang="en-US" sz="4400" dirty="0"/>
              <a:t>Charles University, Faculty of Arts</a:t>
            </a:r>
            <a:r>
              <a:rPr lang="cs-CZ" sz="4400" dirty="0"/>
              <a:t> </a:t>
            </a:r>
            <a:br>
              <a:rPr lang="cs-CZ" sz="4400" dirty="0"/>
            </a:br>
            <a:r>
              <a:rPr lang="en-US" sz="4000" dirty="0"/>
              <a:t>Prague, Czech Republic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083" y="5293338"/>
            <a:ext cx="10696918" cy="422483"/>
          </a:xfrm>
        </p:spPr>
        <p:txBody>
          <a:bodyPr>
            <a:noAutofit/>
          </a:bodyPr>
          <a:lstStyle/>
          <a:p>
            <a:r>
              <a:rPr lang="en-US" sz="4000" dirty="0"/>
              <a:t>Managing Communication During a Crisis</a:t>
            </a:r>
            <a:endParaRPr lang="cs-CZ" sz="4000" dirty="0"/>
          </a:p>
          <a:p>
            <a:r>
              <a:rPr lang="cs-CZ" sz="2400"/>
              <a:t>Presented by Martina Provázková</a:t>
            </a:r>
          </a:p>
        </p:txBody>
      </p:sp>
    </p:spTree>
    <p:extLst>
      <p:ext uri="{BB962C8B-B14F-4D97-AF65-F5344CB8AC3E}">
        <p14:creationId xmlns:p14="http://schemas.microsoft.com/office/powerpoint/2010/main" val="580126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Teamwork makes the dream work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Students </a:t>
            </a:r>
          </a:p>
          <a:p>
            <a:r>
              <a:rPr lang="en-US" sz="3200" dirty="0"/>
              <a:t>Teachers </a:t>
            </a:r>
          </a:p>
          <a:p>
            <a:r>
              <a:rPr lang="en-US" sz="3200" dirty="0"/>
              <a:t>Team  </a:t>
            </a:r>
          </a:p>
          <a:p>
            <a:r>
              <a:rPr lang="en-US" sz="3200" dirty="0"/>
              <a:t>University support </a:t>
            </a:r>
          </a:p>
          <a:p>
            <a:pPr marL="0" indent="0">
              <a:buNone/>
            </a:pPr>
            <a:endParaRPr lang="cs-CZ" sz="3200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FAFE49CD-9928-4D92-8682-2D4A7E6424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569" t="26969" r="24307" b="20669"/>
          <a:stretch/>
        </p:blipFill>
        <p:spPr>
          <a:xfrm>
            <a:off x="6909758" y="2408174"/>
            <a:ext cx="3769799" cy="382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9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 for your attention.</a:t>
            </a:r>
          </a:p>
        </p:txBody>
      </p:sp>
      <p:sp>
        <p:nvSpPr>
          <p:cNvPr id="3" name="Obdélník 2"/>
          <p:cNvSpPr/>
          <p:nvPr/>
        </p:nvSpPr>
        <p:spPr>
          <a:xfrm>
            <a:off x="460743" y="2465818"/>
            <a:ext cx="11270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Do you have any questions?</a:t>
            </a:r>
            <a:endParaRPr lang="cs-CZ" sz="3600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0CCED283-4212-4877-8A0A-5C0F15DD2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330" y="3535033"/>
            <a:ext cx="4478547" cy="287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85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Introduction</a:t>
            </a:r>
            <a:r>
              <a:rPr lang="cs-CZ" dirty="0"/>
              <a:t> in </a:t>
            </a:r>
            <a:r>
              <a:rPr lang="cs-CZ" dirty="0" err="1"/>
              <a:t>Numbers</a:t>
            </a:r>
            <a:r>
              <a:rPr lang="cs-CZ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335891"/>
            <a:ext cx="6016102" cy="452210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sz="3200" dirty="0"/>
              <a:t>100 </a:t>
            </a:r>
            <a:r>
              <a:rPr lang="cs-CZ" sz="3200" dirty="0" err="1"/>
              <a:t>students</a:t>
            </a:r>
            <a:endParaRPr lang="cs-CZ" sz="3200" dirty="0"/>
          </a:p>
          <a:p>
            <a:pPr lvl="0"/>
            <a:r>
              <a:rPr lang="cs-CZ" sz="3200" dirty="0"/>
              <a:t>30 </a:t>
            </a:r>
            <a:r>
              <a:rPr lang="cs-CZ" sz="3200" dirty="0" err="1"/>
              <a:t>courses</a:t>
            </a:r>
            <a:endParaRPr lang="cs-CZ" sz="3200" dirty="0"/>
          </a:p>
          <a:p>
            <a:pPr lvl="0"/>
            <a:r>
              <a:rPr lang="cs-CZ" sz="3200" dirty="0"/>
              <a:t>25 </a:t>
            </a:r>
            <a:r>
              <a:rPr lang="cs-CZ" sz="3200" dirty="0" err="1"/>
              <a:t>teachers</a:t>
            </a:r>
            <a:endParaRPr lang="cs-CZ" sz="3200" dirty="0"/>
          </a:p>
          <a:p>
            <a:pPr lvl="0"/>
            <a:r>
              <a:rPr lang="cs-CZ" sz="3200" dirty="0"/>
              <a:t>5 team </a:t>
            </a:r>
            <a:r>
              <a:rPr lang="cs-CZ" sz="3200" dirty="0" err="1"/>
              <a:t>members</a:t>
            </a:r>
            <a:endParaRPr lang="cs-CZ" sz="3200" dirty="0"/>
          </a:p>
          <a:p>
            <a:pPr lvl="0"/>
            <a:r>
              <a:rPr lang="cs-CZ" sz="3200" dirty="0"/>
              <a:t>3 </a:t>
            </a:r>
            <a:r>
              <a:rPr lang="cs-CZ" sz="3200" dirty="0" err="1"/>
              <a:t>days</a:t>
            </a:r>
            <a:endParaRPr lang="cs-CZ" sz="3200" dirty="0"/>
          </a:p>
          <a:p>
            <a:pPr lvl="0"/>
            <a:r>
              <a:rPr lang="cs-CZ" sz="3200" dirty="0"/>
              <a:t>6 500 km</a:t>
            </a:r>
          </a:p>
          <a:p>
            <a:pPr lvl="0"/>
            <a:r>
              <a:rPr lang="cs-CZ" sz="3200" dirty="0"/>
              <a:t>6 </a:t>
            </a:r>
            <a:r>
              <a:rPr lang="cs-CZ" sz="3200" dirty="0" err="1"/>
              <a:t>hours</a:t>
            </a:r>
            <a:endParaRPr lang="cs-CZ" sz="3200" dirty="0"/>
          </a:p>
          <a:p>
            <a:pPr lvl="0"/>
            <a:r>
              <a:rPr lang="cs-CZ" sz="3200" dirty="0"/>
              <a:t>1 virus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Obrázek 4" descr="Obsah obrázku dort, stůl, vsedě, jídlo&#10;&#10;Popis se vygeneroval automaticky.">
            <a:extLst>
              <a:ext uri="{FF2B5EF4-FFF2-40B4-BE49-F238E27FC236}">
                <a16:creationId xmlns:a16="http://schemas.microsoft.com/office/drawing/2014/main" id="{28E25022-12F3-4787-BD41-6BAFCCBDD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561" y="2687368"/>
            <a:ext cx="4635909" cy="308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09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Analysis of our roles and our technical 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759" y="2233246"/>
            <a:ext cx="6067268" cy="4038462"/>
          </a:xfrm>
        </p:spPr>
        <p:txBody>
          <a:bodyPr>
            <a:normAutofit/>
          </a:bodyPr>
          <a:lstStyle/>
          <a:p>
            <a:pPr lvl="0"/>
            <a:r>
              <a:rPr lang="cs-CZ" sz="4000" dirty="0"/>
              <a:t>Team </a:t>
            </a:r>
            <a:r>
              <a:rPr lang="cs-CZ" sz="4000" dirty="0" err="1"/>
              <a:t>members</a:t>
            </a:r>
            <a:endParaRPr lang="cs-CZ" sz="4000" dirty="0"/>
          </a:p>
          <a:p>
            <a:pPr lvl="0"/>
            <a:r>
              <a:rPr lang="cs-CZ" sz="4000" dirty="0" err="1"/>
              <a:t>Equipment</a:t>
            </a:r>
            <a:endParaRPr lang="cs-CZ" sz="4000" dirty="0"/>
          </a:p>
          <a:p>
            <a:r>
              <a:rPr lang="cs-CZ" sz="4000" dirty="0"/>
              <a:t>Budget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A599331A-3F00-4E25-A7D5-1AC4444EED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920" t="26710" r="24384" b="23127"/>
          <a:stretch/>
        </p:blipFill>
        <p:spPr>
          <a:xfrm>
            <a:off x="6809116" y="2293154"/>
            <a:ext cx="4331999" cy="397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37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3 most </a:t>
            </a:r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things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need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32838"/>
            <a:ext cx="10554574" cy="4346382"/>
          </a:xfrm>
        </p:spPr>
        <p:txBody>
          <a:bodyPr>
            <a:normAutofit/>
          </a:bodyPr>
          <a:lstStyle/>
          <a:p>
            <a:r>
              <a:rPr lang="en-US" sz="3600" dirty="0"/>
              <a:t>Stay Calm  </a:t>
            </a:r>
          </a:p>
          <a:p>
            <a:r>
              <a:rPr lang="en-US" sz="3600" dirty="0"/>
              <a:t>Use Your Logic </a:t>
            </a:r>
          </a:p>
          <a:p>
            <a:r>
              <a:rPr lang="en-US" sz="3600" dirty="0"/>
              <a:t>Be Organized</a:t>
            </a:r>
            <a:r>
              <a:rPr lang="en-US" dirty="0"/>
              <a:t> </a:t>
            </a: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6D7E70D8-ECD7-443E-AD82-2BF8AC27F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796" y="2729901"/>
            <a:ext cx="5115464" cy="320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87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88" y="787430"/>
            <a:ext cx="10571998" cy="970450"/>
          </a:xfrm>
        </p:spPr>
        <p:txBody>
          <a:bodyPr/>
          <a:lstStyle/>
          <a:p>
            <a:r>
              <a:rPr lang="en-US" sz="3600" dirty="0"/>
              <a:t>3 days of hard work</a:t>
            </a:r>
            <a:br>
              <a:rPr lang="en-US" sz="3600" dirty="0"/>
            </a:br>
            <a:r>
              <a:rPr lang="en-US" sz="3600" dirty="0"/>
              <a:t>Wednesday – Thursday – Friday March 11th to 13th 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7986760"/>
              </p:ext>
            </p:extLst>
          </p:nvPr>
        </p:nvGraphicFramePr>
        <p:xfrm>
          <a:off x="552895" y="2530550"/>
          <a:ext cx="11206713" cy="36138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6276">
                  <a:extLst>
                    <a:ext uri="{9D8B030D-6E8A-4147-A177-3AD203B41FA5}">
                      <a16:colId xmlns:a16="http://schemas.microsoft.com/office/drawing/2014/main" val="4146179977"/>
                    </a:ext>
                  </a:extLst>
                </a:gridCol>
                <a:gridCol w="1722355">
                  <a:extLst>
                    <a:ext uri="{9D8B030D-6E8A-4147-A177-3AD203B41FA5}">
                      <a16:colId xmlns:a16="http://schemas.microsoft.com/office/drawing/2014/main" val="326055407"/>
                    </a:ext>
                  </a:extLst>
                </a:gridCol>
                <a:gridCol w="1725395">
                  <a:extLst>
                    <a:ext uri="{9D8B030D-6E8A-4147-A177-3AD203B41FA5}">
                      <a16:colId xmlns:a16="http://schemas.microsoft.com/office/drawing/2014/main" val="2200151440"/>
                    </a:ext>
                  </a:extLst>
                </a:gridCol>
                <a:gridCol w="1732997">
                  <a:extLst>
                    <a:ext uri="{9D8B030D-6E8A-4147-A177-3AD203B41FA5}">
                      <a16:colId xmlns:a16="http://schemas.microsoft.com/office/drawing/2014/main" val="289339898"/>
                    </a:ext>
                  </a:extLst>
                </a:gridCol>
                <a:gridCol w="1732997">
                  <a:extLst>
                    <a:ext uri="{9D8B030D-6E8A-4147-A177-3AD203B41FA5}">
                      <a16:colId xmlns:a16="http://schemas.microsoft.com/office/drawing/2014/main" val="1608025840"/>
                    </a:ext>
                  </a:extLst>
                </a:gridCol>
                <a:gridCol w="2576693">
                  <a:extLst>
                    <a:ext uri="{9D8B030D-6E8A-4147-A177-3AD203B41FA5}">
                      <a16:colId xmlns:a16="http://schemas.microsoft.com/office/drawing/2014/main" val="805121072"/>
                    </a:ext>
                  </a:extLst>
                </a:gridCol>
              </a:tblGrid>
              <a:tr h="11483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Student Support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err="1">
                          <a:effectLst/>
                        </a:rPr>
                        <a:t>Teacher</a:t>
                      </a:r>
                      <a:r>
                        <a:rPr lang="cs-CZ" sz="2400" dirty="0">
                          <a:effectLst/>
                        </a:rPr>
                        <a:t> Support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Partner Support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err="1">
                          <a:effectLst/>
                        </a:rPr>
                        <a:t>Technical</a:t>
                      </a:r>
                      <a:r>
                        <a:rPr lang="cs-CZ" sz="2400" dirty="0">
                          <a:effectLst/>
                        </a:rPr>
                        <a:t> Support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err="1">
                          <a:effectLst/>
                        </a:rPr>
                        <a:t>Communication</a:t>
                      </a:r>
                      <a:r>
                        <a:rPr lang="cs-CZ" sz="2400" dirty="0">
                          <a:effectLst/>
                        </a:rPr>
                        <a:t> and PR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3353280"/>
                  </a:ext>
                </a:extLst>
              </a:tr>
              <a:tr h="493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Ivana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effectLst/>
                        </a:rPr>
                        <a:t>X</a:t>
                      </a:r>
                      <a:endParaRPr lang="cs-CZ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effectLst/>
                        </a:rPr>
                        <a:t> </a:t>
                      </a:r>
                      <a:endParaRPr lang="cs-CZ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effectLst/>
                        </a:rPr>
                        <a:t>X</a:t>
                      </a:r>
                      <a:endParaRPr lang="cs-CZ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4805728"/>
                  </a:ext>
                </a:extLst>
              </a:tr>
              <a:tr h="493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Sasha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effectLst/>
                        </a:rPr>
                        <a:t>X</a:t>
                      </a:r>
                      <a:endParaRPr lang="cs-CZ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effectLst/>
                        </a:rPr>
                        <a:t> </a:t>
                      </a:r>
                      <a:endParaRPr lang="cs-CZ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effectLst/>
                        </a:rPr>
                        <a:t>X</a:t>
                      </a:r>
                      <a:endParaRPr lang="cs-CZ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effectLst/>
                        </a:rPr>
                        <a:t>X</a:t>
                      </a:r>
                      <a:endParaRPr lang="cs-CZ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9765471"/>
                  </a:ext>
                </a:extLst>
              </a:tr>
              <a:tr h="493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Lukáš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effectLst/>
                        </a:rPr>
                        <a:t>X</a:t>
                      </a:r>
                      <a:endParaRPr lang="cs-CZ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effectLst/>
                        </a:rPr>
                        <a:t>X</a:t>
                      </a:r>
                      <a:endParaRPr lang="cs-CZ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effectLst/>
                        </a:rPr>
                        <a:t> </a:t>
                      </a:r>
                      <a:endParaRPr lang="cs-CZ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effectLst/>
                        </a:rPr>
                        <a:t>X</a:t>
                      </a:r>
                      <a:endParaRPr lang="cs-CZ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9679065"/>
                  </a:ext>
                </a:extLst>
              </a:tr>
              <a:tr h="493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Martina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effectLst/>
                        </a:rPr>
                        <a:t>X</a:t>
                      </a:r>
                      <a:endParaRPr lang="cs-CZ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effectLst/>
                        </a:rPr>
                        <a:t>X</a:t>
                      </a:r>
                      <a:endParaRPr lang="cs-CZ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effectLst/>
                        </a:rPr>
                        <a:t> </a:t>
                      </a:r>
                      <a:endParaRPr lang="cs-CZ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effectLst/>
                        </a:rPr>
                        <a:t> </a:t>
                      </a:r>
                      <a:endParaRPr lang="cs-CZ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7349476"/>
                  </a:ext>
                </a:extLst>
              </a:tr>
              <a:tr h="493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Zuza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effectLst/>
                        </a:rPr>
                        <a:t>X</a:t>
                      </a:r>
                      <a:endParaRPr lang="cs-CZ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effectLst/>
                        </a:rPr>
                        <a:t> </a:t>
                      </a:r>
                      <a:endParaRPr lang="cs-CZ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effectLst/>
                        </a:rPr>
                        <a:t>X</a:t>
                      </a:r>
                      <a:endParaRPr lang="cs-CZ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3347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252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Making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Transition</a:t>
            </a:r>
            <a:r>
              <a:rPr lang="cs-CZ" dirty="0"/>
              <a:t> Online </a:t>
            </a:r>
            <a:r>
              <a:rPr lang="cs-CZ" dirty="0" err="1"/>
              <a:t>After</a:t>
            </a:r>
            <a:r>
              <a:rPr lang="cs-CZ" dirty="0"/>
              <a:t> 30 </a:t>
            </a:r>
            <a:br>
              <a:rPr lang="cs-CZ" dirty="0"/>
            </a:br>
            <a:r>
              <a:rPr lang="cs-CZ" dirty="0" err="1"/>
              <a:t>Years</a:t>
            </a:r>
            <a:r>
              <a:rPr lang="cs-CZ" dirty="0"/>
              <a:t> </a:t>
            </a:r>
            <a:r>
              <a:rPr lang="cs-CZ" dirty="0" err="1"/>
              <a:t>Completely</a:t>
            </a:r>
            <a:r>
              <a:rPr lang="cs-CZ" dirty="0"/>
              <a:t> </a:t>
            </a:r>
            <a:r>
              <a:rPr lang="cs-CZ" dirty="0" err="1"/>
              <a:t>Offline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329126"/>
            <a:ext cx="6790498" cy="3882009"/>
          </a:xfrm>
        </p:spPr>
        <p:txBody>
          <a:bodyPr>
            <a:normAutofit/>
          </a:bodyPr>
          <a:lstStyle/>
          <a:p>
            <a:r>
              <a:rPr lang="en-US" sz="2400" dirty="0"/>
              <a:t>Strong program structure  </a:t>
            </a:r>
          </a:p>
          <a:p>
            <a:r>
              <a:rPr lang="en-US" sz="2400" dirty="0"/>
              <a:t>Streaming platform Zoom </a:t>
            </a:r>
          </a:p>
          <a:p>
            <a:r>
              <a:rPr lang="en-US" sz="2400" dirty="0"/>
              <a:t>New schedule according to US time zone </a:t>
            </a:r>
          </a:p>
          <a:p>
            <a:r>
              <a:rPr lang="en-US" sz="2400" dirty="0"/>
              <a:t>Clear instructions for teachers and students (Zoom meetings, program website, emails) </a:t>
            </a:r>
          </a:p>
          <a:p>
            <a:r>
              <a:rPr lang="en-US" sz="2400" dirty="0"/>
              <a:t>Non-stop support </a:t>
            </a: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D3F8AF79-0510-49BD-B1AB-0684B2A0F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249" y="2657108"/>
            <a:ext cx="4051539" cy="292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64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Students' Virtual Experience in Prague 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45433" y="2274849"/>
            <a:ext cx="6753726" cy="45831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F3B0C0A-8277-44D2-8382-245AC4326543}"/>
              </a:ext>
            </a:extLst>
          </p:cNvPr>
          <p:cNvSpPr txBox="1"/>
          <p:nvPr/>
        </p:nvSpPr>
        <p:spPr>
          <a:xfrm>
            <a:off x="464696" y="2625777"/>
            <a:ext cx="4891790" cy="15234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cs-CZ" sz="4000" dirty="0" err="1"/>
              <a:t>What’s</a:t>
            </a:r>
            <a:r>
              <a:rPr lang="cs-CZ" sz="4000" dirty="0"/>
              <a:t> On 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cs-CZ" sz="4000" dirty="0" err="1"/>
              <a:t>Instagram</a:t>
            </a:r>
            <a:endParaRPr lang="cs-CZ" sz="4000" dirty="0"/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174728EC-A1AA-4562-886E-3BED3F0D8E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602" t="26077" r="13448" b="11422"/>
          <a:stretch/>
        </p:blipFill>
        <p:spPr>
          <a:xfrm>
            <a:off x="7053530" y="2063115"/>
            <a:ext cx="3307820" cy="469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00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BF5EA5-5F69-4D23-8B54-F851CB8D5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cs-CZ" dirty="0"/>
              <a:t>Most </a:t>
            </a:r>
            <a:r>
              <a:rPr lang="cs-CZ" dirty="0" err="1"/>
              <a:t>common</a:t>
            </a:r>
            <a:r>
              <a:rPr lang="cs-CZ" dirty="0"/>
              <a:t> </a:t>
            </a:r>
            <a:r>
              <a:rPr lang="cs-CZ" dirty="0" err="1"/>
              <a:t>problems</a:t>
            </a:r>
            <a:r>
              <a:rPr lang="cs-CZ" dirty="0"/>
              <a:t>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6473AA-6042-4485-8E41-CEAC990B1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6198775" cy="3632200"/>
          </a:xfrm>
        </p:spPr>
        <p:txBody>
          <a:bodyPr>
            <a:normAutofit/>
          </a:bodyPr>
          <a:lstStyle/>
          <a:p>
            <a:r>
              <a:rPr lang="en-US" sz="3200" dirty="0"/>
              <a:t>Unread emails </a:t>
            </a:r>
          </a:p>
          <a:p>
            <a:r>
              <a:rPr lang="en-US" sz="3200" dirty="0"/>
              <a:t>Bad </a:t>
            </a:r>
            <a:r>
              <a:rPr lang="en-US" sz="3200" dirty="0" err="1"/>
              <a:t>timezone</a:t>
            </a:r>
            <a:r>
              <a:rPr lang="en-US" sz="3200" dirty="0"/>
              <a:t> conversion </a:t>
            </a:r>
          </a:p>
          <a:p>
            <a:r>
              <a:rPr lang="en-US" sz="3200" dirty="0"/>
              <a:t>Non-functioning internet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CD44783F-361B-4226-B102-A052B617B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552" y="2416402"/>
            <a:ext cx="5589916" cy="306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17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 </a:t>
            </a:r>
            <a:r>
              <a:rPr lang="cs-CZ" dirty="0"/>
              <a:t>Student Feedback</a:t>
            </a:r>
            <a:r>
              <a:rPr lang="cs-CZ" b="0" dirty="0"/>
              <a:t> </a:t>
            </a:r>
            <a:endParaRPr lang="cs-CZ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0422" y="2429296"/>
            <a:ext cx="12031578" cy="4591096"/>
          </a:xfrm>
        </p:spPr>
        <p:txBody>
          <a:bodyPr>
            <a:noAutofit/>
          </a:bodyPr>
          <a:lstStyle/>
          <a:p>
            <a:r>
              <a:rPr lang="en-US" sz="2800" dirty="0"/>
              <a:t>Mostly positive </a:t>
            </a:r>
          </a:p>
          <a:p>
            <a:r>
              <a:rPr lang="en-US" sz="2800" dirty="0"/>
              <a:t>Minor misunderstandings about finals and midterms between students and teachers </a:t>
            </a:r>
          </a:p>
          <a:p>
            <a:r>
              <a:rPr lang="en-US" sz="2800" dirty="0"/>
              <a:t>ECES program should not have been so active and left 1 week free for students to rest and recover after the journey home and the first shock of coronavirus </a:t>
            </a:r>
          </a:p>
        </p:txBody>
      </p:sp>
      <p:pic>
        <p:nvPicPr>
          <p:cNvPr id="3" name="Obrázek 4">
            <a:extLst>
              <a:ext uri="{FF2B5EF4-FFF2-40B4-BE49-F238E27FC236}">
                <a16:creationId xmlns:a16="http://schemas.microsoft.com/office/drawing/2014/main" id="{CBE48DD9-45F9-4B64-AA30-B7E3B9D2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495" y="2007040"/>
            <a:ext cx="4123426" cy="176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626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5">
      <a:dk1>
        <a:srgbClr val="002D56"/>
      </a:dk1>
      <a:lt1>
        <a:sysClr val="window" lastClr="FFFFFF"/>
      </a:lt1>
      <a:dk2>
        <a:srgbClr val="D59F0F"/>
      </a:dk2>
      <a:lt2>
        <a:srgbClr val="002D56"/>
      </a:lt2>
      <a:accent1>
        <a:srgbClr val="002D56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AB58F92E54B614DB635B0EECFEE68BB" ma:contentTypeVersion="" ma:contentTypeDescription="Vytvoří nový dokument" ma:contentTypeScope="" ma:versionID="ea76ddb451d9f400e6790e238e115391">
  <xsd:schema xmlns:xsd="http://www.w3.org/2001/XMLSchema" xmlns:xs="http://www.w3.org/2001/XMLSchema" xmlns:p="http://schemas.microsoft.com/office/2006/metadata/properties" xmlns:ns1="http://schemas.microsoft.com/sharepoint/v3" xmlns:ns2="e925f76f-902c-4ee3-96e0-131a15f826a2" xmlns:ns3="e9456021-6181-4768-979a-2392983b0a1c" targetNamespace="http://schemas.microsoft.com/office/2006/metadata/properties" ma:root="true" ma:fieldsID="d3129ba92c492284fe35457a2f29fe79" ns1:_="" ns2:_="" ns3:_="">
    <xsd:import namespace="http://schemas.microsoft.com/sharepoint/v3"/>
    <xsd:import namespace="e925f76f-902c-4ee3-96e0-131a15f826a2"/>
    <xsd:import namespace="e9456021-6181-4768-979a-2392983b0a1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ll" minOccurs="0"/>
                <xsd:element ref="ns3:Tag" minOccurs="0"/>
                <xsd:element ref="ns3: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Vlastnosti zásad jednotného dodržování předpisů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Akce uživatelského rozhraní zásad jednotného dodržování předpisů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25f76f-902c-4ee3-96e0-131a15f826a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456021-6181-4768-979a-2392983b0a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l" ma:index="22" nillable="true" ma:displayName="ll" ma:format="Dropdown" ma:internalName="ll">
      <xsd:simpleType>
        <xsd:restriction base="dms:Text">
          <xsd:maxLength value="255"/>
        </xsd:restriction>
      </xsd:simpleType>
    </xsd:element>
    <xsd:element name="Tag" ma:index="23" nillable="true" ma:displayName="Tag" ma:internalName="Tag">
      <xsd:simpleType>
        <xsd:restriction base="dms:Text">
          <xsd:maxLength value="255"/>
        </xsd:restriction>
      </xsd:simpleType>
    </xsd:element>
    <xsd:element name="d" ma:index="24" nillable="true" ma:displayName="d" ma:format="Image" ma:internalName="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l xmlns="e9456021-6181-4768-979a-2392983b0a1c" xsi:nil="true"/>
    <Tag xmlns="e9456021-6181-4768-979a-2392983b0a1c" xsi:nil="true"/>
    <d xmlns="e9456021-6181-4768-979a-2392983b0a1c">
      <Url xsi:nil="true"/>
      <Description xsi:nil="true"/>
    </d>
    <SharedWithUsers xmlns="e925f76f-902c-4ee3-96e0-131a15f826a2">
      <UserInfo>
        <DisplayName>Petrželová, Ivana</DisplayName>
        <AccountId>759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80011A-2E90-4AC2-943D-01CF29BEAC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925f76f-902c-4ee3-96e0-131a15f826a2"/>
    <ds:schemaRef ds:uri="e9456021-6181-4768-979a-2392983b0a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5E4257-99E0-41DC-91B8-920AFE9628E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e9456021-6181-4768-979a-2392983b0a1c"/>
    <ds:schemaRef ds:uri="e925f76f-902c-4ee3-96e0-131a15f826a2"/>
  </ds:schemaRefs>
</ds:datastoreItem>
</file>

<file path=customXml/itemProps3.xml><?xml version="1.0" encoding="utf-8"?>
<ds:datastoreItem xmlns:ds="http://schemas.openxmlformats.org/officeDocument/2006/customXml" ds:itemID="{6C858A37-AD3D-413E-BB55-737B3D307B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1604</TotalTime>
  <Words>246</Words>
  <Application>Microsoft Office PowerPoint</Application>
  <PresentationFormat>Widescreen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Century Gothic</vt:lpstr>
      <vt:lpstr>Wingdings 2</vt:lpstr>
      <vt:lpstr>Quotable</vt:lpstr>
      <vt:lpstr>East and Central European Studies Charles University, Faculty of Arts  Prague, Czech Republic</vt:lpstr>
      <vt:lpstr>Introduction in Numbers </vt:lpstr>
      <vt:lpstr>Analysis of our roles and our technical equipment</vt:lpstr>
      <vt:lpstr>3 most important things you need</vt:lpstr>
      <vt:lpstr>3 days of hard work Wednesday – Thursday – Friday March 11th to 13th </vt:lpstr>
      <vt:lpstr>Making the Transition Online After 30  Years Completely Offline</vt:lpstr>
      <vt:lpstr>Students' Virtual Experience in Prague </vt:lpstr>
      <vt:lpstr>Most common problems </vt:lpstr>
      <vt:lpstr> Student Feedback </vt:lpstr>
      <vt:lpstr>Teamwork makes the dream work</vt:lpstr>
      <vt:lpstr>Thank you for your attention.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 and Central European Studies Charles University, Faculty of Arts Prague, Czech Republic</dc:title>
  <dc:creator>Ford, Katherine Patricia Adrian</dc:creator>
  <cp:lastModifiedBy>Anastassia Tuuder</cp:lastModifiedBy>
  <cp:revision>372</cp:revision>
  <dcterms:created xsi:type="dcterms:W3CDTF">2017-01-31T09:20:01Z</dcterms:created>
  <dcterms:modified xsi:type="dcterms:W3CDTF">2020-11-05T14:39:29Z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0x010100BAB58F92E54B614DB635B0EECFEE68BB</vt:lpwstr>
  </property>
</Properties>
</file>