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6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5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ctrTitle"/>
          </p:nvPr>
        </p:nvSpPr>
        <p:spPr>
          <a:xfrm>
            <a:off x="90566" y="1099375"/>
            <a:ext cx="12001499" cy="287111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cs-CZ"/>
              <a:t>East and Central European Studies</a:t>
            </a:r>
            <a:br>
              <a:rPr lang="cs-CZ"/>
            </a:br>
            <a:r>
              <a:rPr lang="cs-CZ" sz="4400"/>
              <a:t>Charles University, Faculty of Arts</a:t>
            </a:r>
            <a:br>
              <a:rPr lang="cs-CZ"/>
            </a:br>
            <a:r>
              <a:rPr lang="cs-CZ" sz="4000"/>
              <a:t>Prague, Czech Republic</a:t>
            </a:r>
            <a:endParaRPr/>
          </a:p>
        </p:txBody>
      </p:sp>
      <p:sp>
        <p:nvSpPr>
          <p:cNvPr id="116" name="Google Shape;116;p16"/>
          <p:cNvSpPr txBox="1"/>
          <p:nvPr>
            <p:ph idx="1" type="subTitle"/>
          </p:nvPr>
        </p:nvSpPr>
        <p:spPr>
          <a:xfrm>
            <a:off x="685083" y="5118453"/>
            <a:ext cx="10696918" cy="59736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 sz="3600"/>
              <a:t>Effectively Communicating with a Diverse Audience in International Higher Education</a:t>
            </a:r>
            <a:endParaRPr sz="36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lang="cs-CZ" sz="2400"/>
              <a:t>Presented by Sasha Hlozek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Diversity + Inclusion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818713" y="2413000"/>
            <a:ext cx="3835583" cy="363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Diversity + inclusion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Students of various ethnic, racial, religious and socio-economic backgrounds</a:t>
            </a:r>
            <a:endParaRPr/>
          </a:p>
        </p:txBody>
      </p:sp>
      <p:pic>
        <p:nvPicPr>
          <p:cNvPr descr="Obsah obrázku text&#10;&#10;Popis se vygeneroval automaticky."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1851" y="2529206"/>
            <a:ext cx="6277349" cy="3483926"/>
          </a:xfrm>
          <a:prstGeom prst="roundRect">
            <a:avLst>
              <a:gd fmla="val 3876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Diversity at ECES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473657" y="2197339"/>
            <a:ext cx="4813242" cy="410665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🞆"/>
            </a:pPr>
            <a:r>
              <a:rPr lang="cs-CZ">
                <a:solidFill>
                  <a:schemeClr val="dk1"/>
                </a:solidFill>
              </a:rPr>
              <a:t>ECES is committed to supporting students who are ethnically and racially diverse, first-generation college attendees, high-financial need, LGBTQ, religiously diverse, or who have a disability.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>
                <a:solidFill>
                  <a:schemeClr val="dk1"/>
                </a:solidFill>
              </a:rPr>
              <a:t>Inclusion and equity leads to student success and confidence, and therefore alumni success.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>
                <a:solidFill>
                  <a:schemeClr val="dk1"/>
                </a:solidFill>
              </a:rPr>
              <a:t>Our pre-departure orientation and orientation week emphazise health and safety for a diverse group of students.</a:t>
            </a:r>
            <a:endParaRPr/>
          </a:p>
        </p:txBody>
      </p:sp>
      <p:pic>
        <p:nvPicPr>
          <p:cNvPr descr="Obsah obrázku osoba, pózování, exteriér, fotka&#10;&#10;Popis se vygeneroval automaticky."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436" y="2611718"/>
            <a:ext cx="6277349" cy="2887581"/>
          </a:xfrm>
          <a:prstGeom prst="roundRect">
            <a:avLst>
              <a:gd fmla="val 3876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Inclusion at ECES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160422" y="2429296"/>
            <a:ext cx="6579924" cy="45910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🞆"/>
            </a:pPr>
            <a:r>
              <a:rPr lang="cs-CZ" sz="2220">
                <a:solidFill>
                  <a:schemeClr val="dk1"/>
                </a:solidFill>
              </a:rPr>
              <a:t>Religious diversity</a:t>
            </a:r>
            <a:endParaRPr sz="1665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🞆"/>
            </a:pPr>
            <a:r>
              <a:rPr lang="cs-CZ" sz="2035">
                <a:solidFill>
                  <a:schemeClr val="dk1"/>
                </a:solidFill>
              </a:rPr>
              <a:t>Offer courses such as Jewish History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🞆"/>
            </a:pPr>
            <a:r>
              <a:rPr lang="cs-CZ" sz="2035">
                <a:solidFill>
                  <a:schemeClr val="dk1"/>
                </a:solidFill>
              </a:rPr>
              <a:t>Dormitory accommodations possible</a:t>
            </a:r>
            <a:endParaRPr/>
          </a:p>
          <a:p>
            <a:pPr indent="-156527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5"/>
              <a:buNone/>
            </a:pPr>
            <a:r>
              <a:t/>
            </a:r>
            <a:endParaRPr sz="2035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🞆"/>
            </a:pPr>
            <a:r>
              <a:rPr lang="cs-CZ" sz="2220">
                <a:solidFill>
                  <a:schemeClr val="dk1"/>
                </a:solidFill>
              </a:rPr>
              <a:t>Socio-economic diversity</a:t>
            </a:r>
            <a:endParaRPr sz="1665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🞆"/>
            </a:pPr>
            <a:r>
              <a:rPr lang="cs-CZ" sz="2035">
                <a:solidFill>
                  <a:schemeClr val="dk1"/>
                </a:solidFill>
              </a:rPr>
              <a:t>Offer free or low-cost activities accessible to all</a:t>
            </a:r>
            <a:endParaRPr sz="1480">
              <a:solidFill>
                <a:schemeClr val="dk1"/>
              </a:solidFill>
            </a:endParaRPr>
          </a:p>
          <a:p>
            <a:pPr indent="-156527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5"/>
              <a:buNone/>
            </a:pPr>
            <a:r>
              <a:t/>
            </a:r>
            <a:endParaRPr sz="2035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🞆"/>
            </a:pPr>
            <a:r>
              <a:rPr lang="cs-CZ" sz="2220">
                <a:solidFill>
                  <a:schemeClr val="dk1"/>
                </a:solidFill>
              </a:rPr>
              <a:t>Racial diversity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🞆"/>
            </a:pPr>
            <a:r>
              <a:rPr lang="cs-CZ" sz="2035">
                <a:solidFill>
                  <a:schemeClr val="dk1"/>
                </a:solidFill>
              </a:rPr>
              <a:t>Providing safe space for discussion</a:t>
            </a:r>
            <a:endParaRPr sz="2035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🞆"/>
            </a:pPr>
            <a:r>
              <a:rPr lang="cs-CZ" sz="2035">
                <a:solidFill>
                  <a:schemeClr val="dk1"/>
                </a:solidFill>
              </a:rPr>
              <a:t>Inclusive promotional materials</a:t>
            </a:r>
            <a:endParaRPr sz="2035">
              <a:solidFill>
                <a:schemeClr val="dk1"/>
              </a:solidFill>
            </a:endParaRPr>
          </a:p>
          <a:p>
            <a:pPr indent="-20193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t/>
            </a:r>
            <a:endParaRPr sz="222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🞆"/>
            </a:pPr>
            <a:r>
              <a:rPr lang="cs-CZ" sz="2220">
                <a:solidFill>
                  <a:schemeClr val="dk1"/>
                </a:solidFill>
              </a:rPr>
              <a:t>First-generation students</a:t>
            </a:r>
            <a:endParaRPr sz="1665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🞆"/>
            </a:pPr>
            <a:r>
              <a:rPr lang="cs-CZ" sz="2035">
                <a:solidFill>
                  <a:schemeClr val="dk1"/>
                </a:solidFill>
              </a:rPr>
              <a:t>Providing more detailed orientation information</a:t>
            </a:r>
            <a:endParaRPr/>
          </a:p>
          <a:p>
            <a:pPr indent="-156527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5"/>
              <a:buNone/>
            </a:pPr>
            <a:r>
              <a:t/>
            </a:r>
            <a:endParaRPr sz="2035">
              <a:solidFill>
                <a:schemeClr val="dk1"/>
              </a:solidFill>
            </a:endParaRPr>
          </a:p>
          <a:p>
            <a:pPr indent="-156527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5"/>
              <a:buNone/>
            </a:pPr>
            <a:r>
              <a:t/>
            </a:r>
            <a:endParaRPr sz="2035">
              <a:solidFill>
                <a:schemeClr val="dk1"/>
              </a:solidFill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0345" y="2550694"/>
            <a:ext cx="5326396" cy="356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Key Takeaways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Know the diversity of the audiences with which you're communicating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Tailored messaging is most effective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Clear and transparent communication is key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Thank you for your attention! Questions?</a:t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158" y="2008270"/>
            <a:ext cx="6737684" cy="4737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10000" y="309779"/>
            <a:ext cx="10571998" cy="127025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Reasons International Students Choose to Study in Prague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8052" y="2126973"/>
            <a:ext cx="6663040" cy="418034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Relatively inexpensive for a European capital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A blend between Eastern and Western Europe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Home to many cultural and social events and activities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Located in the center of Europe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Erasmus v. ECES</a:t>
            </a:r>
            <a:endParaRPr/>
          </a:p>
        </p:txBody>
      </p:sp>
      <p:pic>
        <p:nvPicPr>
          <p:cNvPr descr="Výsledek obrázku pro european map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2346" y="2126973"/>
            <a:ext cx="4819508" cy="4555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Charles University, Faculty of Arts (FFUK)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5822037" y="2250830"/>
            <a:ext cx="6135502" cy="356967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Oldest university in Central Europe, founded in 1348 by King Charles IV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The most prestigious university in the Czech Republic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Public university with 50,000+ students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One of the four original faculties, and currently the largest</a:t>
            </a:r>
            <a:endParaRPr/>
          </a:p>
        </p:txBody>
      </p:sp>
      <p:pic>
        <p:nvPicPr>
          <p:cNvPr descr="Výsledek obrázku pro charles university"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21" y="2548133"/>
            <a:ext cx="4674821" cy="32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East and Central European Studies (ECES)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08759" y="2233246"/>
            <a:ext cx="6067268" cy="40384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Founded in 1992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An English-taught program at FFUK for non-degree seeking students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Offers courses in the humanities, including history, literature, politics, Czech language, sociology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Runs semester, summer and customized sessions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Facilitated by the International Relations Office at the Faculty of Arts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6027" y="2401756"/>
            <a:ext cx="5549452" cy="3701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ECES Student Services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818712" y="2308302"/>
            <a:ext cx="10554574" cy="427091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🞆"/>
            </a:pPr>
            <a:r>
              <a:rPr lang="cs-CZ" sz="2800">
                <a:solidFill>
                  <a:schemeClr val="dk1"/>
                </a:solidFill>
              </a:rPr>
              <a:t>24-Hour emergency support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SzPts val="2800"/>
              <a:buChar char="🞆"/>
            </a:pPr>
            <a:r>
              <a:rPr lang="cs-CZ" sz="2800">
                <a:solidFill>
                  <a:schemeClr val="dk1"/>
                </a:solidFill>
              </a:rPr>
              <a:t>Comprehensive pre-departure orientation including visa advising (if applicable)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SzPts val="2800"/>
              <a:buChar char="🞆"/>
            </a:pPr>
            <a:r>
              <a:rPr lang="cs-CZ" sz="2800">
                <a:solidFill>
                  <a:schemeClr val="dk1"/>
                </a:solidFill>
              </a:rPr>
              <a:t>1-week (summer/J-term) or 3-week (semester) on-site orientation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SzPts val="2800"/>
              <a:buChar char="🞆"/>
            </a:pPr>
            <a:r>
              <a:rPr lang="cs-CZ" sz="2800">
                <a:solidFill>
                  <a:schemeClr val="dk1"/>
                </a:solidFill>
              </a:rPr>
              <a:t>On-site housing assistance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SzPts val="2800"/>
              <a:buChar char="🞆"/>
            </a:pPr>
            <a:r>
              <a:rPr lang="cs-CZ" sz="2800">
                <a:solidFill>
                  <a:schemeClr val="dk1"/>
                </a:solidFill>
              </a:rPr>
              <a:t>Medical assistance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Extracurricular Activities with ECES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01214" y="2000923"/>
            <a:ext cx="11072072" cy="47118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cs-CZ" sz="2400">
                <a:solidFill>
                  <a:schemeClr val="dk1"/>
                </a:solidFill>
              </a:rPr>
              <a:t>Semester: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Two day trips included during orientation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Optional trips and activities available throughout semester 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Café and Gallery excursions 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Charles University International Club events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Film screenings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Lectures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Communication Audiences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5777050" y="2265330"/>
            <a:ext cx="5827214" cy="388200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b="1" lang="cs-CZ" sz="2400">
                <a:solidFill>
                  <a:schemeClr val="dk1"/>
                </a:solidFill>
              </a:rPr>
              <a:t>Partner universities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b="1" lang="cs-CZ" sz="2400">
                <a:solidFill>
                  <a:schemeClr val="dk1"/>
                </a:solidFill>
              </a:rPr>
              <a:t>Partner third-party providers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b="1" lang="cs-CZ" sz="2400">
                <a:solidFill>
                  <a:schemeClr val="dk1"/>
                </a:solidFill>
              </a:rPr>
              <a:t>Students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b="1" lang="cs-CZ" sz="2400">
                <a:solidFill>
                  <a:schemeClr val="dk1"/>
                </a:solidFill>
              </a:rPr>
              <a:t>Professors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b="1" lang="cs-CZ" sz="2400">
                <a:solidFill>
                  <a:schemeClr val="dk1"/>
                </a:solidFill>
              </a:rPr>
              <a:t>Academic board</a:t>
            </a:r>
            <a:endParaRPr b="1"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b="1" lang="cs-CZ" sz="2400">
                <a:solidFill>
                  <a:schemeClr val="dk1"/>
                </a:solidFill>
              </a:rPr>
              <a:t>Service provider partners (travel, events, etc.)</a:t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063" y="2666929"/>
            <a:ext cx="4885543" cy="323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Communication Timeline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545433" y="2274849"/>
            <a:ext cx="6753726" cy="45831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9" y="2340339"/>
            <a:ext cx="5443621" cy="4082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464696" y="2625777"/>
            <a:ext cx="489179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i="0" lang="cs-CZ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 begins with students months prior to arrival in Prague.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i="0" lang="cs-CZ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Pre-departure advising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i="0" lang="cs-CZ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Proactive vs. Reactive communication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i="0" lang="cs-CZ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Post-semester communication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Differences to Consider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Communication style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Attitudes toward conflict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Approaches to completing tasks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Different decision-making styles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dk1"/>
                </a:solidFill>
              </a:rPr>
              <a:t>Attitudes toward disclosure/privacy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Custom 5">
      <a:dk1>
        <a:srgbClr val="002D56"/>
      </a:dk1>
      <a:lt1>
        <a:srgbClr val="FFFFFF"/>
      </a:lt1>
      <a:dk2>
        <a:srgbClr val="D59F0F"/>
      </a:dk2>
      <a:lt2>
        <a:srgbClr val="002D56"/>
      </a:lt2>
      <a:accent1>
        <a:srgbClr val="002D56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