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98" r:id="rId5"/>
    <p:sldId id="257" r:id="rId6"/>
    <p:sldId id="262" r:id="rId7"/>
    <p:sldId id="299" r:id="rId8"/>
    <p:sldId id="261" r:id="rId9"/>
    <p:sldId id="270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A8A4-BAE2-49E2-A667-CA131E1A1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05FD4-8835-4FB5-AC75-881A6CA7E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628DB-89BF-4A3E-8C2E-72CBA014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B220-BF71-45A7-BC7E-AF65E2D708C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039CF-CE76-439F-AF7C-FA3A32C1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445CC-B747-4BFC-B97C-A0ADBE64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F41D-E47B-4EB3-A8CE-8621624F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2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9A8C1-3D88-4DAB-BD89-B7438F3A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C70F6-6BEA-4D70-BDDC-44C54BE23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4D10D-B40D-4B4C-BDE8-8C1E5E83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B220-BF71-45A7-BC7E-AF65E2D708C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CA95-70C1-464E-8CC2-A09636BA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B9F1-3F1B-4ECB-8BB7-2A561D98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F41D-E47B-4EB3-A8CE-8621624F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7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387BB9-5618-46F6-A2CB-7579C1E68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8AFB4-EB95-46C6-ACCC-F5F8E1735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3A9E0-8241-45C0-A2B8-7B2E36AE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B220-BF71-45A7-BC7E-AF65E2D708C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D493-488D-4D52-BBC0-16FCBF5B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993F7-4400-4C97-AB23-280D96D01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F41D-E47B-4EB3-A8CE-8621624F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7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323E-8745-4138-B1AA-54ED23F9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C2528-25B9-4AA4-B1CB-E51B22FB0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D285A-BC1F-4F4E-9AAD-F8810080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B220-BF71-45A7-BC7E-AF65E2D708C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BD27B-210A-43C3-81BB-2F80E826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560B2-D87D-45E5-8C17-AA105E8B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F41D-E47B-4EB3-A8CE-8621624F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5FCB-3502-46A4-BBEE-B0B62D61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E048E-5DD1-4D4C-BBC0-4C5328490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EFB03-9FCF-4898-89A7-91D9C744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B220-BF71-45A7-BC7E-AF65E2D708C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3B409-DEC9-4195-ADEA-9A4295CF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13A85-9101-4935-8349-E6A0CFC8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F41D-E47B-4EB3-A8CE-8621624F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7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D311-8642-45BE-91F0-758FA971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95E73-B906-4BB7-B835-E7CE49514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3C290-57A8-4118-B248-79A1FB2F0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3B5C1-5416-4248-B7AE-E3E3F8AB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B220-BF71-45A7-BC7E-AF65E2D708C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EAEAF-159A-4EB7-A05D-93BB7DC9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AC110-B6A5-4691-AA00-2794E9E9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F41D-E47B-4EB3-A8CE-8621624F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9224-347E-4D17-B49F-903AA177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B87B9-129E-4067-B920-8842AB378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9B4C5-0C18-4094-AB7C-110DB0124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A04051-1CF4-432A-8F16-4F796FB03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CB3E4-4BDA-418C-9A1B-F0B6718DF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D24F98-101B-4F52-97DD-8F068A74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B220-BF71-45A7-BC7E-AF65E2D708C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F97003-B203-4D6F-AE9B-0251C976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C0187-84D4-42A1-A200-12D10731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F41D-E47B-4EB3-A8CE-8621624F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1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135C8-6009-468D-8039-2880AA9A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40A09-3202-4D51-A529-D473B6FD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B220-BF71-45A7-BC7E-AF65E2D708C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B90FA-7A92-40B2-80E9-C7E7DA93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61073-5A1A-4281-84CD-1D7AD0BB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F41D-E47B-4EB3-A8CE-8621624F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2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D5778-DB8C-454F-9AF6-37C30A55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B220-BF71-45A7-BC7E-AF65E2D708C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FEDD5-2F4F-4EEA-BB16-DFD1026B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5079C-D1C9-4715-A0D2-DEE1D79B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F41D-E47B-4EB3-A8CE-8621624F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7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DF46E-B9BA-4CF4-A3D3-FB2D301B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67A6-EA7D-4E30-8F83-C2CC194F1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655F4-BE2E-45DF-A12D-82FE8CCFF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685DA-26B2-4F1E-A077-518133F5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B220-BF71-45A7-BC7E-AF65E2D708C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C6C97-8D1B-4F78-BCEA-351FE0E5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BD06B-3169-4956-A38B-54510BAF2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F41D-E47B-4EB3-A8CE-8621624F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3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848B-FBE0-4DD2-8DF3-6DFE22B4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DB99D-E9D1-4902-9586-D70A1EDEE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123E0-9AFA-4C39-A7B9-CDE84B2E1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C86AE-5342-492D-AD0F-FB00E82D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B220-BF71-45A7-BC7E-AF65E2D708C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36438-F8A9-4D30-9DE8-87684076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E5D4C-FA1C-41DE-82B2-C289E9E5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F41D-E47B-4EB3-A8CE-8621624F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2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DC6D37-CBFE-4B78-BD46-1F29579C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6E88F-B522-4F6C-974E-73B8A22F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14CAD-137F-4E7C-83AE-A56977325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4B220-BF71-45A7-BC7E-AF65E2D708C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E57E1-FFF4-4CB9-83DD-60B3AD5D8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49751-8A25-4BA3-BC09-1C75C38D3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EF41D-E47B-4EB3-A8CE-8621624F6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7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Kaarina.nikunen@tuni.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84A3-AD5B-4193-A814-0E6C3C667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2971" y="1194934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Media and solidarity in times of crises</a:t>
            </a:r>
            <a:br>
              <a:rPr lang="en-US" sz="4400" dirty="0">
                <a:solidFill>
                  <a:schemeClr val="bg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</a:br>
            <a:endParaRPr lang="en-US" sz="4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D5911-C0CF-4C4C-8879-944B55D49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9077" y="4907756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fi-FI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Kaarina Nikunen</a:t>
            </a:r>
          </a:p>
          <a:p>
            <a:pPr algn="r"/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Professor</a:t>
            </a:r>
            <a:r>
              <a:rPr lang="fi-FI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of Media and </a:t>
            </a:r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Communication</a:t>
            </a:r>
            <a:r>
              <a:rPr lang="fi-FI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Research</a:t>
            </a:r>
            <a:endParaRPr lang="fi-FI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fi-FI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Tampere </a:t>
            </a:r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University</a:t>
            </a:r>
            <a:endParaRPr lang="fi-FI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r"/>
            <a:r>
              <a:rPr lang="fi-FI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Kaarina.nikunen@tuni.fi</a:t>
            </a:r>
            <a:endParaRPr lang="en-US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8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4632-40D2-474B-99E3-0944D56A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3BC79-A2A0-4150-AA61-296120694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>
                <a:solidFill>
                  <a:schemeClr val="bg1"/>
                </a:solidFill>
              </a:rPr>
              <a:t>Thank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you</a:t>
            </a:r>
            <a:r>
              <a:rPr lang="fi-FI" dirty="0">
                <a:solidFill>
                  <a:schemeClr val="bg1"/>
                </a:solidFill>
              </a:rPr>
              <a:t>!</a:t>
            </a:r>
          </a:p>
          <a:p>
            <a:r>
              <a:rPr lang="fi-FI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Kaarina.nikunen@tuni.fi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sz="1900" dirty="0">
              <a:solidFill>
                <a:schemeClr val="bg1"/>
              </a:solidFill>
            </a:endParaRPr>
          </a:p>
          <a:p>
            <a:r>
              <a:rPr lang="fi-FI" sz="1900" dirty="0">
                <a:solidFill>
                  <a:schemeClr val="bg1"/>
                </a:solidFill>
              </a:rPr>
              <a:t>Nikunen, K. (2020) </a:t>
            </a:r>
            <a:r>
              <a:rPr lang="fi-FI" sz="1900" i="1" dirty="0">
                <a:solidFill>
                  <a:schemeClr val="bg1"/>
                </a:solidFill>
              </a:rPr>
              <a:t>Media </a:t>
            </a:r>
            <a:r>
              <a:rPr lang="fi-FI" sz="1900" i="1" dirty="0" err="1">
                <a:solidFill>
                  <a:schemeClr val="bg1"/>
                </a:solidFill>
              </a:rPr>
              <a:t>Solidarities</a:t>
            </a:r>
            <a:r>
              <a:rPr lang="fi-FI" sz="1900" i="1" dirty="0">
                <a:solidFill>
                  <a:schemeClr val="bg1"/>
                </a:solidFill>
              </a:rPr>
              <a:t>: </a:t>
            </a:r>
            <a:r>
              <a:rPr lang="fi-FI" sz="1900" i="1" dirty="0" err="1">
                <a:solidFill>
                  <a:schemeClr val="bg1"/>
                </a:solidFill>
              </a:rPr>
              <a:t>Emotions</a:t>
            </a:r>
            <a:r>
              <a:rPr lang="fi-FI" sz="1900" i="1" dirty="0">
                <a:solidFill>
                  <a:schemeClr val="bg1"/>
                </a:solidFill>
              </a:rPr>
              <a:t>, Power and </a:t>
            </a:r>
            <a:r>
              <a:rPr lang="fi-FI" sz="1900" i="1" dirty="0" err="1">
                <a:solidFill>
                  <a:schemeClr val="bg1"/>
                </a:solidFill>
              </a:rPr>
              <a:t>Justice</a:t>
            </a:r>
            <a:r>
              <a:rPr lang="fi-FI" sz="1900" i="1" dirty="0">
                <a:solidFill>
                  <a:schemeClr val="bg1"/>
                </a:solidFill>
              </a:rPr>
              <a:t> in </a:t>
            </a:r>
            <a:r>
              <a:rPr lang="fi-FI" sz="1900" i="1" dirty="0" err="1">
                <a:solidFill>
                  <a:schemeClr val="bg1"/>
                </a:solidFill>
              </a:rPr>
              <a:t>the</a:t>
            </a:r>
            <a:r>
              <a:rPr lang="fi-FI" sz="1900" i="1" dirty="0">
                <a:solidFill>
                  <a:schemeClr val="bg1"/>
                </a:solidFill>
              </a:rPr>
              <a:t> Digital </a:t>
            </a:r>
            <a:r>
              <a:rPr lang="fi-FI" sz="1900" i="1" dirty="0" err="1">
                <a:solidFill>
                  <a:schemeClr val="bg1"/>
                </a:solidFill>
              </a:rPr>
              <a:t>Age</a:t>
            </a:r>
            <a:r>
              <a:rPr lang="fi-FI" sz="1900" dirty="0">
                <a:solidFill>
                  <a:schemeClr val="bg1"/>
                </a:solidFill>
              </a:rPr>
              <a:t>. London: </a:t>
            </a:r>
            <a:r>
              <a:rPr lang="fi-FI" sz="1900" dirty="0" err="1">
                <a:solidFill>
                  <a:schemeClr val="bg1"/>
                </a:solidFill>
              </a:rPr>
              <a:t>Sage</a:t>
            </a:r>
            <a:r>
              <a:rPr lang="fi-FI" sz="1900" dirty="0">
                <a:solidFill>
                  <a:schemeClr val="bg1"/>
                </a:solidFill>
              </a:rPr>
              <a:t>.</a:t>
            </a:r>
          </a:p>
          <a:p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Nikunen, K. (2019) Breaking the Silence: From representations of victims and threat towards spaces of voice. In Georgiou, M. </a:t>
            </a:r>
            <a:r>
              <a:rPr lang="en-US" sz="1900" dirty="0" err="1">
                <a:solidFill>
                  <a:schemeClr val="bg1"/>
                </a:solidFill>
              </a:rPr>
              <a:t>Leurs</a:t>
            </a:r>
            <a:r>
              <a:rPr lang="en-US" sz="1900" dirty="0">
                <a:solidFill>
                  <a:schemeClr val="bg1"/>
                </a:solidFill>
              </a:rPr>
              <a:t>, K., </a:t>
            </a:r>
            <a:r>
              <a:rPr lang="en-US" sz="1900" dirty="0" err="1">
                <a:solidFill>
                  <a:schemeClr val="bg1"/>
                </a:solidFill>
              </a:rPr>
              <a:t>Smets</a:t>
            </a:r>
            <a:r>
              <a:rPr lang="en-US" sz="1900" dirty="0">
                <a:solidFill>
                  <a:schemeClr val="bg1"/>
                </a:solidFill>
              </a:rPr>
              <a:t>, K. &amp; </a:t>
            </a:r>
            <a:r>
              <a:rPr lang="en-US" sz="1900" dirty="0" err="1">
                <a:solidFill>
                  <a:schemeClr val="bg1"/>
                </a:solidFill>
              </a:rPr>
              <a:t>Witteborn</a:t>
            </a:r>
            <a:r>
              <a:rPr lang="en-US" sz="1900" dirty="0">
                <a:solidFill>
                  <a:schemeClr val="bg1"/>
                </a:solidFill>
              </a:rPr>
              <a:t>, S. (eds) </a:t>
            </a:r>
            <a:r>
              <a:rPr lang="en-US" sz="1900" i="1" dirty="0">
                <a:solidFill>
                  <a:schemeClr val="bg1"/>
                </a:solidFill>
              </a:rPr>
              <a:t>Sage Handbook of Migration and Media</a:t>
            </a:r>
            <a:r>
              <a:rPr lang="en-US" sz="1900" dirty="0">
                <a:solidFill>
                  <a:schemeClr val="bg1"/>
                </a:solidFill>
              </a:rPr>
              <a:t>. London: Sage.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Nikunen, K. (2019) Once a Refugee: Selfie activism, visualized citizenship and the space of appearance.  </a:t>
            </a:r>
            <a:r>
              <a:rPr lang="en-US" sz="1900" i="1" dirty="0">
                <a:solidFill>
                  <a:schemeClr val="bg1"/>
                </a:solidFill>
              </a:rPr>
              <a:t>Popular Communication: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i="1" dirty="0">
                <a:solidFill>
                  <a:schemeClr val="bg1"/>
                </a:solidFill>
              </a:rPr>
              <a:t>The International Journal of Media and Culture</a:t>
            </a:r>
            <a:r>
              <a:rPr lang="en-US" sz="1900" dirty="0">
                <a:solidFill>
                  <a:schemeClr val="bg1"/>
                </a:solidFill>
              </a:rPr>
              <a:t> 17(2): 154-170.</a:t>
            </a:r>
            <a:endParaRPr lang="en-US" sz="19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9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chemeClr val="bg1"/>
                </a:solidFill>
                <a:latin typeface="Garamond" panose="02020404030301010803" pitchFamily="18" charset="0"/>
              </a:rPr>
              <a:t>Media </a:t>
            </a:r>
            <a:r>
              <a:rPr lang="fi-FI" dirty="0" err="1">
                <a:solidFill>
                  <a:schemeClr val="bg1"/>
                </a:solidFill>
                <a:latin typeface="Garamond" panose="02020404030301010803" pitchFamily="18" charset="0"/>
              </a:rPr>
              <a:t>provide</a:t>
            </a:r>
            <a:r>
              <a:rPr lang="fi-FI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i-FI" i="1" dirty="0" err="1">
                <a:solidFill>
                  <a:schemeClr val="bg1"/>
                </a:solidFill>
                <a:latin typeface="Garamond" panose="02020404030301010803" pitchFamily="18" charset="0"/>
              </a:rPr>
              <a:t>the</a:t>
            </a:r>
            <a:r>
              <a:rPr lang="fi-FI" i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i-FI" i="1" dirty="0" err="1">
                <a:solidFill>
                  <a:schemeClr val="bg1"/>
                </a:solidFill>
                <a:latin typeface="Garamond" panose="02020404030301010803" pitchFamily="18" charset="0"/>
              </a:rPr>
              <a:t>possibility</a:t>
            </a:r>
            <a:r>
              <a:rPr lang="fi-FI" i="1" dirty="0">
                <a:solidFill>
                  <a:schemeClr val="bg1"/>
                </a:solidFill>
                <a:latin typeface="Garamond" panose="02020404030301010803" pitchFamily="18" charset="0"/>
              </a:rPr>
              <a:t> of </a:t>
            </a:r>
            <a:r>
              <a:rPr lang="fi-FI" i="1" dirty="0" err="1">
                <a:solidFill>
                  <a:schemeClr val="bg1"/>
                </a:solidFill>
                <a:latin typeface="Garamond" panose="02020404030301010803" pitchFamily="18" charset="0"/>
              </a:rPr>
              <a:t>knowing</a:t>
            </a:r>
            <a:r>
              <a:rPr lang="fi-FI" i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i-FI" dirty="0">
                <a:solidFill>
                  <a:schemeClr val="bg1"/>
                </a:solidFill>
                <a:latin typeface="Garamond" panose="02020404030301010803" pitchFamily="18" charset="0"/>
              </a:rPr>
              <a:t>(</a:t>
            </a:r>
            <a:r>
              <a:rPr lang="fi-FI" dirty="0" err="1">
                <a:solidFill>
                  <a:schemeClr val="bg1"/>
                </a:solidFill>
                <a:latin typeface="Garamond" panose="02020404030301010803" pitchFamily="18" charset="0"/>
              </a:rPr>
              <a:t>Boltanski</a:t>
            </a:r>
            <a:r>
              <a:rPr lang="fi-FI" dirty="0">
                <a:solidFill>
                  <a:schemeClr val="bg1"/>
                </a:solidFill>
                <a:latin typeface="Garamond" panose="02020404030301010803" pitchFamily="18" charset="0"/>
              </a:rPr>
              <a:t> 1999)</a:t>
            </a:r>
            <a:br>
              <a:rPr lang="fi-FI" sz="80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fi-FI" sz="80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387" y="1143014"/>
            <a:ext cx="5008901" cy="4571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hold significant role in providing information and understanding of social and political issues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do we learn about society global events? How issues of immigration are framed in the media? Whose voice is being heard? </a:t>
            </a:r>
            <a:endParaRPr lang="en-US" sz="20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endParaRPr lang="fi-F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7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4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223" y="474906"/>
            <a:ext cx="4518134" cy="2127455"/>
          </a:xfrm>
        </p:spPr>
        <p:txBody>
          <a:bodyPr anchor="b">
            <a:normAutofit/>
          </a:bodyPr>
          <a:lstStyle/>
          <a:p>
            <a:r>
              <a:rPr lang="fi-FI" sz="3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How </a:t>
            </a:r>
            <a:r>
              <a:rPr lang="fi-FI" sz="3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are</a:t>
            </a:r>
            <a:r>
              <a:rPr lang="fi-FI" sz="3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i-FI" sz="3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refugees</a:t>
            </a:r>
            <a:r>
              <a:rPr lang="fi-FI" sz="3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i-FI" sz="3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depicted</a:t>
            </a:r>
            <a:r>
              <a:rPr lang="fi-FI" sz="3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 </a:t>
            </a:r>
            <a:r>
              <a:rPr lang="fi-FI" sz="3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fi-FI" sz="3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media?</a:t>
            </a:r>
            <a:br>
              <a:rPr lang="fi-FI" sz="3400" dirty="0">
                <a:solidFill>
                  <a:schemeClr val="bg1"/>
                </a:solidFill>
              </a:rPr>
            </a:br>
            <a:br>
              <a:rPr lang="fi-FI" sz="3400" dirty="0">
                <a:solidFill>
                  <a:schemeClr val="bg1"/>
                </a:solidFill>
              </a:rPr>
            </a:br>
            <a:endParaRPr lang="fi-FI" sz="3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223" y="2777880"/>
            <a:ext cx="4518134" cy="2457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Dehumanising</a:t>
            </a:r>
            <a:r>
              <a:rPr lang="fi-FI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imagery</a:t>
            </a:r>
            <a:endParaRPr lang="fi-FI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Perspectives</a:t>
            </a:r>
            <a:r>
              <a:rPr lang="fi-FI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of </a:t>
            </a:r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governance</a:t>
            </a:r>
            <a:r>
              <a:rPr lang="fi-FI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control</a:t>
            </a:r>
            <a:endParaRPr lang="fi-FI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1"/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Metaphores</a:t>
            </a:r>
            <a:r>
              <a:rPr lang="fi-FI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of </a:t>
            </a:r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natural</a:t>
            </a:r>
            <a:r>
              <a:rPr lang="fi-FI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catastrophy</a:t>
            </a:r>
            <a:r>
              <a:rPr lang="fi-FI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’</a:t>
            </a:r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Flood</a:t>
            </a:r>
            <a:r>
              <a:rPr lang="fi-FI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flow</a:t>
            </a:r>
            <a:r>
              <a:rPr lang="fi-FI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’</a:t>
            </a:r>
          </a:p>
          <a:p>
            <a:pPr lvl="1"/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Maps</a:t>
            </a:r>
            <a:r>
              <a:rPr lang="fi-FI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graphs</a:t>
            </a:r>
            <a:r>
              <a:rPr lang="fi-FI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fi-FI" sz="20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numbers</a:t>
            </a:r>
            <a:r>
              <a:rPr lang="fi-FI" sz="20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lvl="1"/>
            <a:endParaRPr lang="fi-FI" sz="2000" dirty="0">
              <a:solidFill>
                <a:schemeClr val="bg1"/>
              </a:solidFill>
            </a:endParaRPr>
          </a:p>
          <a:p>
            <a:endParaRPr lang="fi-FI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2000" dirty="0">
              <a:solidFill>
                <a:schemeClr val="bg1"/>
              </a:solidFill>
            </a:endParaRPr>
          </a:p>
          <a:p>
            <a:endParaRPr lang="fi-FI" sz="2000" dirty="0">
              <a:solidFill>
                <a:schemeClr val="bg1"/>
              </a:solidFill>
            </a:endParaRPr>
          </a:p>
          <a:p>
            <a:endParaRPr lang="fi-FI" sz="2000" dirty="0">
              <a:solidFill>
                <a:schemeClr val="bg1"/>
              </a:solidFill>
            </a:endParaRPr>
          </a:p>
          <a:p>
            <a:endParaRPr lang="fi-FI" sz="2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5876"/>
          <a:stretch/>
        </p:blipFill>
        <p:spPr>
          <a:xfrm>
            <a:off x="5832000" y="10"/>
            <a:ext cx="3184061" cy="308953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12556" b="3"/>
          <a:stretch/>
        </p:blipFill>
        <p:spPr>
          <a:xfrm>
            <a:off x="9007941" y="3"/>
            <a:ext cx="3184061" cy="3089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8" b="1"/>
          <a:stretch/>
        </p:blipFill>
        <p:spPr>
          <a:xfrm>
            <a:off x="9007941" y="3089540"/>
            <a:ext cx="3184059" cy="3768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6" b="18620"/>
          <a:stretch/>
        </p:blipFill>
        <p:spPr>
          <a:xfrm>
            <a:off x="5832001" y="3077010"/>
            <a:ext cx="3184053" cy="3780990"/>
          </a:xfrm>
          <a:prstGeom prst="rect">
            <a:avLst/>
          </a:prstGeom>
        </p:spPr>
      </p:pic>
      <p:cxnSp>
        <p:nvCxnSpPr>
          <p:cNvPr id="46" name="Straight Connector 36">
            <a:extLst>
              <a:ext uri="{FF2B5EF4-FFF2-40B4-BE49-F238E27FC236}">
                <a16:creationId xmlns:a16="http://schemas.microsoft.com/office/drawing/2014/main" id="{69F8E77D-EF61-4552-BF91-E9050C9B9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7949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8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32000" y="3077010"/>
            <a:ext cx="636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355" y="5514497"/>
            <a:ext cx="1373530" cy="10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7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4041C-61F6-4420-8F3C-2139180F4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6688" r="29485" b="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br>
              <a:rPr lang="fi-FI" sz="2400"/>
            </a:br>
            <a:r>
              <a:rPr lang="fi-FI" sz="2400"/>
              <a:t>Sentimentality</a:t>
            </a:r>
            <a:br>
              <a:rPr lang="fi-FI" sz="2400"/>
            </a:br>
            <a:endParaRPr lang="fi-FI" sz="2400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lvl="1"/>
            <a:r>
              <a:rPr lang="fi-FI" sz="1700"/>
              <a:t>Emotional narrative</a:t>
            </a:r>
          </a:p>
          <a:p>
            <a:pPr lvl="1"/>
            <a:r>
              <a:rPr lang="fi-FI" sz="1700"/>
              <a:t>Individual survival stories</a:t>
            </a:r>
          </a:p>
          <a:p>
            <a:pPr lvl="1"/>
            <a:r>
              <a:rPr lang="fi-FI" sz="1700"/>
              <a:t>Gratitude, humility, victimhood </a:t>
            </a:r>
          </a:p>
          <a:p>
            <a:pPr lvl="1"/>
            <a:r>
              <a:rPr lang="fi-FI" sz="1700"/>
              <a:t>’Ideal’ victims: women and children</a:t>
            </a:r>
          </a:p>
          <a:p>
            <a:pPr lvl="1"/>
            <a:r>
              <a:rPr lang="fi-FI" sz="1700"/>
              <a:t>Whose lives are worth grieving (Butler)?</a:t>
            </a:r>
          </a:p>
        </p:txBody>
      </p:sp>
    </p:spTree>
    <p:extLst>
      <p:ext uri="{BB962C8B-B14F-4D97-AF65-F5344CB8AC3E}">
        <p14:creationId xmlns:p14="http://schemas.microsoft.com/office/powerpoint/2010/main" val="1295604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endParaRPr lang="fi-FI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667" y="1078157"/>
            <a:ext cx="9406666" cy="3526144"/>
          </a:xfrm>
        </p:spPr>
        <p:txBody>
          <a:bodyPr>
            <a:noAutofit/>
          </a:bodyPr>
          <a:lstStyle/>
          <a:p>
            <a:r>
              <a:rPr lang="fi-FI" sz="2400" dirty="0" err="1">
                <a:solidFill>
                  <a:schemeClr val="bg1"/>
                </a:solidFill>
              </a:rPr>
              <a:t>Digitalization</a:t>
            </a:r>
            <a:r>
              <a:rPr lang="fi-FI" sz="2400" dirty="0">
                <a:solidFill>
                  <a:schemeClr val="bg1"/>
                </a:solidFill>
              </a:rPr>
              <a:t> and </a:t>
            </a:r>
            <a:r>
              <a:rPr lang="fi-FI" sz="2400" dirty="0" err="1">
                <a:solidFill>
                  <a:schemeClr val="bg1"/>
                </a:solidFill>
              </a:rPr>
              <a:t>datafication</a:t>
            </a:r>
            <a:r>
              <a:rPr lang="fi-FI" sz="2400" dirty="0">
                <a:solidFill>
                  <a:schemeClr val="bg1"/>
                </a:solidFill>
              </a:rPr>
              <a:t> of media </a:t>
            </a:r>
            <a:r>
              <a:rPr lang="fi-FI" sz="2400" dirty="0" err="1">
                <a:solidFill>
                  <a:schemeClr val="bg1"/>
                </a:solidFill>
              </a:rPr>
              <a:t>environment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with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complexconsequences</a:t>
            </a:r>
            <a:r>
              <a:rPr lang="fi-FI" sz="2400" dirty="0">
                <a:solidFill>
                  <a:schemeClr val="bg1"/>
                </a:solidFill>
              </a:rPr>
              <a:t> to </a:t>
            </a:r>
            <a:r>
              <a:rPr lang="fi-FI" sz="2400" dirty="0" err="1">
                <a:solidFill>
                  <a:schemeClr val="bg1"/>
                </a:solidFill>
              </a:rPr>
              <a:t>political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cultures</a:t>
            </a:r>
            <a:r>
              <a:rPr lang="fi-FI" sz="2400" dirty="0">
                <a:solidFill>
                  <a:schemeClr val="bg1"/>
                </a:solidFill>
              </a:rPr>
              <a:t> and </a:t>
            </a:r>
            <a:r>
              <a:rPr lang="fi-FI" sz="2400" dirty="0" err="1">
                <a:solidFill>
                  <a:schemeClr val="bg1"/>
                </a:solidFill>
              </a:rPr>
              <a:t>public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discussion</a:t>
            </a:r>
            <a:r>
              <a:rPr lang="fi-FI" sz="2400" dirty="0">
                <a:solidFill>
                  <a:schemeClr val="bg1"/>
                </a:solidFill>
              </a:rPr>
              <a:t>: </a:t>
            </a:r>
            <a:r>
              <a:rPr lang="fi-FI" sz="2400" dirty="0" err="1">
                <a:solidFill>
                  <a:schemeClr val="bg1"/>
                </a:solidFill>
              </a:rPr>
              <a:t>concurrently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enhancing</a:t>
            </a:r>
            <a:r>
              <a:rPr lang="fi-FI" sz="2400" dirty="0">
                <a:solidFill>
                  <a:schemeClr val="bg1"/>
                </a:solidFill>
              </a:rPr>
              <a:t> and </a:t>
            </a:r>
            <a:r>
              <a:rPr lang="fi-FI" sz="2400" dirty="0" err="1">
                <a:solidFill>
                  <a:schemeClr val="bg1"/>
                </a:solidFill>
              </a:rPr>
              <a:t>deconstructing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democracy</a:t>
            </a:r>
            <a:r>
              <a:rPr lang="fi-FI" sz="2400" dirty="0">
                <a:solidFill>
                  <a:schemeClr val="bg1"/>
                </a:solidFill>
              </a:rPr>
              <a:t> and yhteisöllisyys</a:t>
            </a:r>
          </a:p>
          <a:p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 err="1">
                <a:solidFill>
                  <a:schemeClr val="bg1"/>
                </a:solidFill>
              </a:rPr>
              <a:t>Social</a:t>
            </a:r>
            <a:r>
              <a:rPr lang="fi-FI" sz="2400" dirty="0">
                <a:solidFill>
                  <a:schemeClr val="bg1"/>
                </a:solidFill>
              </a:rPr>
              <a:t> media </a:t>
            </a:r>
            <a:r>
              <a:rPr lang="fi-FI" sz="2400" dirty="0" err="1">
                <a:solidFill>
                  <a:schemeClr val="bg1"/>
                </a:solidFill>
              </a:rPr>
              <a:t>particpation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has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created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parrallel</a:t>
            </a:r>
            <a:r>
              <a:rPr lang="fi-FI" sz="2400" dirty="0">
                <a:solidFill>
                  <a:schemeClr val="bg1"/>
                </a:solidFill>
              </a:rPr>
              <a:t> and </a:t>
            </a:r>
            <a:r>
              <a:rPr lang="fi-FI" sz="2400" dirty="0" err="1">
                <a:solidFill>
                  <a:schemeClr val="bg1"/>
                </a:solidFill>
              </a:rPr>
              <a:t>conflictual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debates</a:t>
            </a:r>
            <a:r>
              <a:rPr lang="fi-FI" sz="2400" dirty="0">
                <a:solidFill>
                  <a:schemeClr val="bg1"/>
                </a:solidFill>
              </a:rPr>
              <a:t> and </a:t>
            </a:r>
            <a:r>
              <a:rPr lang="fi-FI" sz="2400" dirty="0" err="1">
                <a:solidFill>
                  <a:schemeClr val="bg1"/>
                </a:solidFill>
              </a:rPr>
              <a:t>universes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</a:p>
          <a:p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 err="1">
                <a:solidFill>
                  <a:schemeClr val="bg1"/>
                </a:solidFill>
              </a:rPr>
              <a:t>Algorithmically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shaped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environment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that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creates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distinct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social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worlds</a:t>
            </a:r>
            <a:r>
              <a:rPr lang="fi-FI" sz="2400" dirty="0">
                <a:solidFill>
                  <a:schemeClr val="bg1"/>
                </a:solidFill>
              </a:rPr>
              <a:t> (</a:t>
            </a:r>
            <a:r>
              <a:rPr lang="fi-FI" sz="2400" dirty="0" err="1">
                <a:solidFill>
                  <a:schemeClr val="bg1"/>
                </a:solidFill>
              </a:rPr>
              <a:t>Gillespie</a:t>
            </a:r>
            <a:r>
              <a:rPr lang="fi-FI" sz="2400" dirty="0">
                <a:solidFill>
                  <a:schemeClr val="bg1"/>
                </a:solidFill>
              </a:rPr>
              <a:t> 2010; van </a:t>
            </a:r>
            <a:r>
              <a:rPr lang="fi-FI" sz="2400" dirty="0" err="1">
                <a:solidFill>
                  <a:schemeClr val="bg1"/>
                </a:solidFill>
              </a:rPr>
              <a:t>Dijck</a:t>
            </a:r>
            <a:r>
              <a:rPr lang="fi-FI" sz="2400" dirty="0">
                <a:solidFill>
                  <a:schemeClr val="bg1"/>
                </a:solidFill>
              </a:rPr>
              <a:t> &amp; </a:t>
            </a:r>
            <a:r>
              <a:rPr lang="fi-FI" sz="2400" dirty="0" err="1">
                <a:solidFill>
                  <a:schemeClr val="bg1"/>
                </a:solidFill>
              </a:rPr>
              <a:t>Poell</a:t>
            </a:r>
            <a:r>
              <a:rPr lang="fi-FI" sz="2400" dirty="0">
                <a:solidFill>
                  <a:schemeClr val="bg1"/>
                </a:solidFill>
              </a:rPr>
              <a:t> 2013; </a:t>
            </a:r>
            <a:r>
              <a:rPr lang="fi-FI" sz="2400" dirty="0" err="1">
                <a:solidFill>
                  <a:schemeClr val="bg1"/>
                </a:solidFill>
              </a:rPr>
              <a:t>Papacharissi</a:t>
            </a:r>
            <a:r>
              <a:rPr lang="fi-FI" sz="2400" dirty="0">
                <a:solidFill>
                  <a:schemeClr val="bg1"/>
                </a:solidFill>
              </a:rPr>
              <a:t> 2014; Parisi 2011).</a:t>
            </a:r>
          </a:p>
          <a:p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 err="1">
                <a:solidFill>
                  <a:schemeClr val="bg1"/>
                </a:solidFill>
              </a:rPr>
              <a:t>Growing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mistrust</a:t>
            </a:r>
            <a:r>
              <a:rPr lang="fi-FI" sz="2400" dirty="0">
                <a:solidFill>
                  <a:schemeClr val="bg1"/>
                </a:solidFill>
              </a:rPr>
              <a:t> to </a:t>
            </a:r>
            <a:r>
              <a:rPr lang="fi-FI" sz="2400" dirty="0" err="1">
                <a:solidFill>
                  <a:schemeClr val="bg1"/>
                </a:solidFill>
              </a:rPr>
              <a:t>legacy</a:t>
            </a:r>
            <a:r>
              <a:rPr lang="fi-FI" sz="2400" dirty="0">
                <a:solidFill>
                  <a:schemeClr val="bg1"/>
                </a:solidFill>
              </a:rPr>
              <a:t> media and </a:t>
            </a:r>
            <a:r>
              <a:rPr lang="fi-FI" sz="2400" dirty="0" err="1">
                <a:solidFill>
                  <a:schemeClr val="bg1"/>
                </a:solidFill>
              </a:rPr>
              <a:t>governmental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institutions</a:t>
            </a:r>
            <a:r>
              <a:rPr lang="fi-FI" sz="2400" dirty="0">
                <a:solidFill>
                  <a:schemeClr val="bg1"/>
                </a:solidFill>
              </a:rPr>
              <a:t>: </a:t>
            </a:r>
            <a:r>
              <a:rPr lang="fi-FI" sz="2400" dirty="0" err="1">
                <a:solidFill>
                  <a:schemeClr val="bg1"/>
                </a:solidFill>
              </a:rPr>
              <a:t>conspiracy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theories</a:t>
            </a:r>
            <a:r>
              <a:rPr lang="fi-FI" sz="2400" dirty="0">
                <a:solidFill>
                  <a:schemeClr val="bg1"/>
                </a:solidFill>
              </a:rPr>
              <a:t>, </a:t>
            </a:r>
            <a:r>
              <a:rPr lang="fi-FI" sz="2400" dirty="0" err="1">
                <a:solidFill>
                  <a:schemeClr val="bg1"/>
                </a:solidFill>
              </a:rPr>
              <a:t>fake</a:t>
            </a:r>
            <a:r>
              <a:rPr lang="fi-FI" sz="2400" dirty="0">
                <a:solidFill>
                  <a:schemeClr val="bg1"/>
                </a:solidFill>
              </a:rPr>
              <a:t> news, </a:t>
            </a:r>
            <a:r>
              <a:rPr lang="fi-FI" sz="2400" dirty="0" err="1">
                <a:solidFill>
                  <a:schemeClr val="bg1"/>
                </a:solidFill>
              </a:rPr>
              <a:t>manipulation</a:t>
            </a:r>
            <a:r>
              <a:rPr lang="fi-FI" sz="2400" dirty="0">
                <a:solidFill>
                  <a:schemeClr val="bg1"/>
                </a:solidFill>
              </a:rPr>
              <a:t>  (</a:t>
            </a:r>
            <a:r>
              <a:rPr lang="fi-FI" sz="2400" dirty="0" err="1">
                <a:solidFill>
                  <a:schemeClr val="bg1"/>
                </a:solidFill>
              </a:rPr>
              <a:t>Andrejevic</a:t>
            </a:r>
            <a:r>
              <a:rPr lang="fi-FI" sz="2400" dirty="0">
                <a:solidFill>
                  <a:schemeClr val="bg1"/>
                </a:solidFill>
              </a:rPr>
              <a:t> 2013)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DB52-23AF-4813-B6B8-87842CC5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fi-FI" sz="3200" dirty="0" err="1">
                <a:solidFill>
                  <a:schemeClr val="bg1"/>
                </a:solidFill>
              </a:rPr>
              <a:t>Rise</a:t>
            </a:r>
            <a:r>
              <a:rPr lang="fi-FI" sz="3200" dirty="0">
                <a:solidFill>
                  <a:schemeClr val="bg1"/>
                </a:solidFill>
              </a:rPr>
              <a:t> of </a:t>
            </a:r>
            <a:r>
              <a:rPr lang="fi-FI" sz="3200" dirty="0" err="1">
                <a:solidFill>
                  <a:schemeClr val="bg1"/>
                </a:solidFill>
              </a:rPr>
              <a:t>the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r>
              <a:rPr lang="fi-FI" sz="3200" dirty="0" err="1">
                <a:solidFill>
                  <a:schemeClr val="bg1"/>
                </a:solidFill>
              </a:rPr>
              <a:t>far</a:t>
            </a:r>
            <a:r>
              <a:rPr lang="fi-FI" sz="3200" dirty="0">
                <a:solidFill>
                  <a:schemeClr val="bg1"/>
                </a:solidFill>
              </a:rPr>
              <a:t> </a:t>
            </a:r>
            <a:r>
              <a:rPr lang="fi-FI" sz="3200" dirty="0" err="1">
                <a:solidFill>
                  <a:schemeClr val="bg1"/>
                </a:solidFill>
              </a:rPr>
              <a:t>right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C5E0EA9-7187-45F0-9FCF-4F2A4DD8F5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r="53501" b="36970"/>
          <a:stretch/>
        </p:blipFill>
        <p:spPr>
          <a:xfrm>
            <a:off x="6418940" y="266667"/>
            <a:ext cx="5447070" cy="57665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D38C6-F055-45B2-BCD3-6270EB562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66" y="2228754"/>
            <a:ext cx="8804745" cy="4288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Making</a:t>
            </a:r>
            <a:r>
              <a:rPr lang="fi-FI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i-FI" sz="2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use</a:t>
            </a:r>
            <a:r>
              <a:rPr lang="fi-FI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of </a:t>
            </a:r>
            <a:r>
              <a:rPr lang="fi-FI" sz="2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fi-FI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i-FI" sz="2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logistical</a:t>
            </a:r>
            <a:r>
              <a:rPr lang="fi-FI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i-FI" sz="2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aspect</a:t>
            </a:r>
            <a:r>
              <a:rPr lang="fi-FI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of </a:t>
            </a:r>
            <a:r>
              <a:rPr lang="fi-FI" sz="2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social</a:t>
            </a:r>
            <a:r>
              <a:rPr lang="fi-FI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media</a:t>
            </a:r>
          </a:p>
          <a:p>
            <a:pPr marL="0" indent="0">
              <a:buNone/>
            </a:pPr>
            <a:r>
              <a:rPr lang="fi-FI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Building </a:t>
            </a:r>
            <a:r>
              <a:rPr lang="fi-FI" sz="2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communities</a:t>
            </a:r>
            <a:r>
              <a:rPr lang="fi-FI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of </a:t>
            </a:r>
            <a:r>
              <a:rPr lang="fi-FI" sz="2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hate</a:t>
            </a:r>
            <a:r>
              <a:rPr lang="fi-FI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fi-FI" sz="2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transnational</a:t>
            </a:r>
            <a:r>
              <a:rPr lang="fi-FI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i-FI" sz="2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networks</a:t>
            </a:r>
            <a:endParaRPr lang="fi-FI" sz="2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Politically more influential than their size</a:t>
            </a:r>
            <a:endParaRPr lang="fi-FI" sz="2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r>
              <a:rPr lang="fi-FI" sz="2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Politics</a:t>
            </a:r>
            <a:r>
              <a:rPr lang="fi-FI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of </a:t>
            </a:r>
            <a:r>
              <a:rPr lang="fi-FI" sz="2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irony</a:t>
            </a:r>
            <a:r>
              <a:rPr lang="fi-FI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(Nikunen 2015) </a:t>
            </a:r>
            <a:r>
              <a:rPr lang="fi-FI" sz="2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politics</a:t>
            </a:r>
            <a:r>
              <a:rPr lang="fi-FI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of </a:t>
            </a:r>
            <a:r>
              <a:rPr lang="fi-FI" sz="2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fear</a:t>
            </a:r>
            <a:r>
              <a:rPr lang="fi-FI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fi-FI" sz="26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Wodak</a:t>
            </a:r>
            <a:r>
              <a:rPr lang="fi-FI" sz="2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2015)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904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4EA8300-EB66-48D4-A196-A59DD063A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887B259-9B77-4C61-9B2D-25A5C80AEB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5" r="1" b="23961"/>
          <a:stretch/>
        </p:blipFill>
        <p:spPr>
          <a:xfrm>
            <a:off x="5369284" y="1"/>
            <a:ext cx="6822716" cy="2408416"/>
          </a:xfrm>
          <a:prstGeom prst="rect">
            <a:avLst/>
          </a:prstGeom>
        </p:spPr>
      </p:pic>
      <p:pic>
        <p:nvPicPr>
          <p:cNvPr id="1026" name="Picture 2" descr="Chauka, Please Tell Us the Time - Wikipedia">
            <a:extLst>
              <a:ext uri="{FF2B5EF4-FFF2-40B4-BE49-F238E27FC236}">
                <a16:creationId xmlns:a16="http://schemas.microsoft.com/office/drawing/2014/main" id="{4AF0929C-4F33-46F7-BC87-F93D25956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45"/>
          <a:stretch/>
        </p:blipFill>
        <p:spPr bwMode="auto">
          <a:xfrm>
            <a:off x="5369283" y="2391337"/>
            <a:ext cx="3400848" cy="448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02F72D6-5821-4E2B-BAA4-9E86EB6325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r="5245" b="-3"/>
          <a:stretch/>
        </p:blipFill>
        <p:spPr>
          <a:xfrm>
            <a:off x="8770132" y="2391337"/>
            <a:ext cx="3421868" cy="4483748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16ED2-EB57-4207-99E9-A685F3FA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10431"/>
            <a:ext cx="4518134" cy="1466455"/>
          </a:xfrm>
        </p:spPr>
        <p:txBody>
          <a:bodyPr anchor="b">
            <a:normAutofit/>
          </a:bodyPr>
          <a:lstStyle/>
          <a:p>
            <a:r>
              <a:rPr lang="fi-FI" sz="3100">
                <a:solidFill>
                  <a:schemeClr val="bg1"/>
                </a:solidFill>
              </a:rPr>
              <a:t>Solidarity movements and voices from the margins</a:t>
            </a:r>
            <a:endParaRPr lang="en-US" sz="3100">
              <a:solidFill>
                <a:schemeClr val="bg1"/>
              </a:solidFill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B08316EC-B030-4C17-879B-66453029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492080"/>
            <a:ext cx="4518134" cy="3015849"/>
          </a:xfrm>
        </p:spPr>
        <p:txBody>
          <a:bodyPr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408416"/>
            <a:ext cx="562303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C34AD-C547-4F64-A887-949061E3C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How to create spaces of connection and solidarity?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A0DF-56CD-4074-8103-40E42C323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Collaborative productions and forms of dialogue </a:t>
            </a:r>
          </a:p>
          <a:p>
            <a:r>
              <a:rPr lang="en-US" sz="2000" dirty="0">
                <a:solidFill>
                  <a:schemeClr val="bg1"/>
                </a:solidFill>
              </a:rPr>
              <a:t>Openness to new and unconventional productions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New practices of  dialogue, collaboration, mutuality and listening – in the everyday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More inclusive practices: whose perspectives? Who are producing media news and narratives?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Instead of reacting to events, media should be able to </a:t>
            </a:r>
            <a:r>
              <a:rPr lang="en-US" sz="2000" dirty="0">
                <a:solidFill>
                  <a:schemeClr val="bg1"/>
                </a:solidFill>
              </a:rPr>
              <a:t>provide new ways of imagining, discussing and producing futures in diverse societies. </a:t>
            </a:r>
          </a:p>
        </p:txBody>
      </p:sp>
    </p:spTree>
    <p:extLst>
      <p:ext uri="{BB962C8B-B14F-4D97-AF65-F5344CB8AC3E}">
        <p14:creationId xmlns:p14="http://schemas.microsoft.com/office/powerpoint/2010/main" val="16189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Social documentary 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322576"/>
            <a:ext cx="6254496" cy="3858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Fast growing area of media production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Connections between global events and local situations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Grassroot narratives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Collab0rations between media, art institutions and civil society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050" name="Picture 2" descr="Midnight Traveler – trigon-film.org">
            <a:extLst>
              <a:ext uri="{FF2B5EF4-FFF2-40B4-BE49-F238E27FC236}">
                <a16:creationId xmlns:a16="http://schemas.microsoft.com/office/drawing/2014/main" id="{9B32D499-0FE5-41B5-AB73-CFA91B4B3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8" b="2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90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Segoe UI Light</vt:lpstr>
      <vt:lpstr>Office Theme</vt:lpstr>
      <vt:lpstr>Media and solidarity in times of crises </vt:lpstr>
      <vt:lpstr>Media provide the possibility of knowing (Boltanski 1999) </vt:lpstr>
      <vt:lpstr>How are refugees depicted in the media?  </vt:lpstr>
      <vt:lpstr> Sentimentality </vt:lpstr>
      <vt:lpstr>PowerPoint Presentation</vt:lpstr>
      <vt:lpstr>Rise of the far right</vt:lpstr>
      <vt:lpstr>Solidarity movements and voices from the margins</vt:lpstr>
      <vt:lpstr>How to create spaces of connection and solidarity?</vt:lpstr>
      <vt:lpstr>Social documentary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Kaarina Nikunen (TAU)</dc:creator>
  <cp:lastModifiedBy>Anastassia Tuuder</cp:lastModifiedBy>
  <cp:revision>3</cp:revision>
  <dcterms:created xsi:type="dcterms:W3CDTF">2020-11-05T14:11:55Z</dcterms:created>
  <dcterms:modified xsi:type="dcterms:W3CDTF">2020-11-05T14:43:03Z</dcterms:modified>
</cp:coreProperties>
</file>