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5" r:id="rId2"/>
    <p:sldId id="282" r:id="rId3"/>
    <p:sldId id="284" r:id="rId4"/>
    <p:sldId id="263" r:id="rId5"/>
    <p:sldId id="329" r:id="rId6"/>
    <p:sldId id="366" r:id="rId7"/>
    <p:sldId id="286" r:id="rId8"/>
    <p:sldId id="278" r:id="rId9"/>
    <p:sldId id="367" r:id="rId10"/>
    <p:sldId id="364" r:id="rId11"/>
    <p:sldId id="368" r:id="rId12"/>
    <p:sldId id="365" r:id="rId13"/>
    <p:sldId id="353" r:id="rId14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mar Raag" initials="IR" lastIdx="1" clrIdx="0">
    <p:extLst>
      <p:ext uri="{19B8F6BF-5375-455C-9EA6-DF929625EA0E}">
        <p15:presenceInfo xmlns:p15="http://schemas.microsoft.com/office/powerpoint/2012/main" userId="067abd0072be87b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94660"/>
  </p:normalViewPr>
  <p:slideViewPr>
    <p:cSldViewPr snapToGrid="0">
      <p:cViewPr>
        <p:scale>
          <a:sx n="74" d="100"/>
          <a:sy n="74" d="100"/>
        </p:scale>
        <p:origin x="24" y="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BAF059-7889-4729-8940-1FE2A9563FA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D5F7AA13-2E23-4B0D-9A0E-F26DF5820341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t-EE" sz="2800" dirty="0"/>
            <a:t>Teksti </a:t>
          </a:r>
        </a:p>
        <a:p>
          <a:r>
            <a:rPr lang="et-EE" sz="2800" dirty="0"/>
            <a:t>sõnum</a:t>
          </a:r>
        </a:p>
      </dgm:t>
    </dgm:pt>
    <dgm:pt modelId="{7F1FACDC-DD4A-4902-A3BC-4C4A3136EAA8}" type="parTrans" cxnId="{81E643BD-3CFF-44CA-818F-67B85781E32C}">
      <dgm:prSet/>
      <dgm:spPr/>
      <dgm:t>
        <a:bodyPr/>
        <a:lstStyle/>
        <a:p>
          <a:endParaRPr lang="et-EE"/>
        </a:p>
      </dgm:t>
    </dgm:pt>
    <dgm:pt modelId="{26595B6A-DBF4-46D9-84ED-286F840DDBE9}" type="sibTrans" cxnId="{81E643BD-3CFF-44CA-818F-67B85781E32C}">
      <dgm:prSet/>
      <dgm:spPr/>
      <dgm:t>
        <a:bodyPr/>
        <a:lstStyle/>
        <a:p>
          <a:endParaRPr lang="et-EE"/>
        </a:p>
      </dgm:t>
    </dgm:pt>
    <dgm:pt modelId="{9B5347AB-5E28-4465-83CF-A96BAC16A6EE}">
      <dgm:prSet phldrT="[Text]" custT="1"/>
      <dgm:spPr>
        <a:solidFill>
          <a:srgbClr val="00B0F0"/>
        </a:solidFill>
      </dgm:spPr>
      <dgm:t>
        <a:bodyPr/>
        <a:lstStyle/>
        <a:p>
          <a:r>
            <a:rPr lang="et-EE" sz="4800" dirty="0"/>
            <a:t>Võimu suhe</a:t>
          </a:r>
        </a:p>
      </dgm:t>
    </dgm:pt>
    <dgm:pt modelId="{4CA9DDE6-3367-4DD9-A92F-3A31ABA05E94}" type="parTrans" cxnId="{940237B4-0C9A-4483-9E46-A817CA2B352A}">
      <dgm:prSet/>
      <dgm:spPr/>
      <dgm:t>
        <a:bodyPr/>
        <a:lstStyle/>
        <a:p>
          <a:endParaRPr lang="et-EE"/>
        </a:p>
      </dgm:t>
    </dgm:pt>
    <dgm:pt modelId="{B00D5951-970B-4F26-BE21-7346C54E5CBC}" type="sibTrans" cxnId="{940237B4-0C9A-4483-9E46-A817CA2B352A}">
      <dgm:prSet/>
      <dgm:spPr/>
      <dgm:t>
        <a:bodyPr/>
        <a:lstStyle/>
        <a:p>
          <a:endParaRPr lang="et-EE"/>
        </a:p>
      </dgm:t>
    </dgm:pt>
    <dgm:pt modelId="{45124F63-38DD-4F04-A328-5741E1B2FBFB}">
      <dgm:prSet phldrT="[Text]"/>
      <dgm:spPr/>
      <dgm:t>
        <a:bodyPr/>
        <a:lstStyle/>
        <a:p>
          <a:r>
            <a:rPr lang="et-EE" b="1" dirty="0"/>
            <a:t>Kogukonna identiteet</a:t>
          </a:r>
        </a:p>
      </dgm:t>
    </dgm:pt>
    <dgm:pt modelId="{427E48D4-7111-428C-903E-4802C83CBFF4}" type="parTrans" cxnId="{5728F37D-F45E-4A03-B1E7-833E8969718A}">
      <dgm:prSet/>
      <dgm:spPr/>
      <dgm:t>
        <a:bodyPr/>
        <a:lstStyle/>
        <a:p>
          <a:endParaRPr lang="et-EE"/>
        </a:p>
      </dgm:t>
    </dgm:pt>
    <dgm:pt modelId="{5485650E-26BF-4BDA-A838-510C1202799D}" type="sibTrans" cxnId="{5728F37D-F45E-4A03-B1E7-833E8969718A}">
      <dgm:prSet/>
      <dgm:spPr/>
      <dgm:t>
        <a:bodyPr/>
        <a:lstStyle/>
        <a:p>
          <a:endParaRPr lang="et-EE"/>
        </a:p>
      </dgm:t>
    </dgm:pt>
    <dgm:pt modelId="{15224056-0C49-4F18-B823-997824B4339B}" type="pres">
      <dgm:prSet presAssocID="{2BBAF059-7889-4729-8940-1FE2A9563FA9}" presName="Name0" presStyleCnt="0">
        <dgm:presLayoutVars>
          <dgm:dir/>
          <dgm:animLvl val="lvl"/>
          <dgm:resizeHandles val="exact"/>
        </dgm:presLayoutVars>
      </dgm:prSet>
      <dgm:spPr/>
    </dgm:pt>
    <dgm:pt modelId="{C8BF665A-2387-442E-9135-25CAD2FBB251}" type="pres">
      <dgm:prSet presAssocID="{D5F7AA13-2E23-4B0D-9A0E-F26DF5820341}" presName="Name8" presStyleCnt="0"/>
      <dgm:spPr/>
    </dgm:pt>
    <dgm:pt modelId="{71764537-1850-4A6A-AA5E-11E8C946B05D}" type="pres">
      <dgm:prSet presAssocID="{D5F7AA13-2E23-4B0D-9A0E-F26DF5820341}" presName="level" presStyleLbl="node1" presStyleIdx="0" presStyleCnt="3">
        <dgm:presLayoutVars>
          <dgm:chMax val="1"/>
          <dgm:bulletEnabled val="1"/>
        </dgm:presLayoutVars>
      </dgm:prSet>
      <dgm:spPr/>
    </dgm:pt>
    <dgm:pt modelId="{0C09325D-692E-482B-A64F-A25897E080C1}" type="pres">
      <dgm:prSet presAssocID="{D5F7AA13-2E23-4B0D-9A0E-F26DF582034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5B30457-75AC-44E3-95B0-567F2F177558}" type="pres">
      <dgm:prSet presAssocID="{9B5347AB-5E28-4465-83CF-A96BAC16A6EE}" presName="Name8" presStyleCnt="0"/>
      <dgm:spPr/>
    </dgm:pt>
    <dgm:pt modelId="{2ADA24AD-F387-4FB5-92B6-1958703DE2A1}" type="pres">
      <dgm:prSet presAssocID="{9B5347AB-5E28-4465-83CF-A96BAC16A6EE}" presName="level" presStyleLbl="node1" presStyleIdx="1" presStyleCnt="3">
        <dgm:presLayoutVars>
          <dgm:chMax val="1"/>
          <dgm:bulletEnabled val="1"/>
        </dgm:presLayoutVars>
      </dgm:prSet>
      <dgm:spPr/>
    </dgm:pt>
    <dgm:pt modelId="{8D0C47E1-247A-46FA-8007-1F68616933BA}" type="pres">
      <dgm:prSet presAssocID="{9B5347AB-5E28-4465-83CF-A96BAC16A6E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E9EFCFF-C834-4791-A18D-DF266F892287}" type="pres">
      <dgm:prSet presAssocID="{45124F63-38DD-4F04-A328-5741E1B2FBFB}" presName="Name8" presStyleCnt="0"/>
      <dgm:spPr/>
    </dgm:pt>
    <dgm:pt modelId="{970504BA-BBA6-496E-8751-DC9D4687043B}" type="pres">
      <dgm:prSet presAssocID="{45124F63-38DD-4F04-A328-5741E1B2FBFB}" presName="level" presStyleLbl="node1" presStyleIdx="2" presStyleCnt="3">
        <dgm:presLayoutVars>
          <dgm:chMax val="1"/>
          <dgm:bulletEnabled val="1"/>
        </dgm:presLayoutVars>
      </dgm:prSet>
      <dgm:spPr/>
    </dgm:pt>
    <dgm:pt modelId="{B453C49E-EA2B-4A38-BEEC-B97653C3995E}" type="pres">
      <dgm:prSet presAssocID="{45124F63-38DD-4F04-A328-5741E1B2FBFB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F16A005-4AA4-4574-B926-C4524974C668}" type="presOf" srcId="{45124F63-38DD-4F04-A328-5741E1B2FBFB}" destId="{B453C49E-EA2B-4A38-BEEC-B97653C3995E}" srcOrd="1" destOrd="0" presId="urn:microsoft.com/office/officeart/2005/8/layout/pyramid1"/>
    <dgm:cxn modelId="{53C9FC0B-63F9-414A-82DA-5F07FC29BCAB}" type="presOf" srcId="{9B5347AB-5E28-4465-83CF-A96BAC16A6EE}" destId="{2ADA24AD-F387-4FB5-92B6-1958703DE2A1}" srcOrd="0" destOrd="0" presId="urn:microsoft.com/office/officeart/2005/8/layout/pyramid1"/>
    <dgm:cxn modelId="{2E07751C-D3DB-48E4-8E7E-C80A4B0E0491}" type="presOf" srcId="{45124F63-38DD-4F04-A328-5741E1B2FBFB}" destId="{970504BA-BBA6-496E-8751-DC9D4687043B}" srcOrd="0" destOrd="0" presId="urn:microsoft.com/office/officeart/2005/8/layout/pyramid1"/>
    <dgm:cxn modelId="{F8162B3E-5A95-4559-BD30-14FB377B2F8E}" type="presOf" srcId="{9B5347AB-5E28-4465-83CF-A96BAC16A6EE}" destId="{8D0C47E1-247A-46FA-8007-1F68616933BA}" srcOrd="1" destOrd="0" presId="urn:microsoft.com/office/officeart/2005/8/layout/pyramid1"/>
    <dgm:cxn modelId="{5728F37D-F45E-4A03-B1E7-833E8969718A}" srcId="{2BBAF059-7889-4729-8940-1FE2A9563FA9}" destId="{45124F63-38DD-4F04-A328-5741E1B2FBFB}" srcOrd="2" destOrd="0" parTransId="{427E48D4-7111-428C-903E-4802C83CBFF4}" sibTransId="{5485650E-26BF-4BDA-A838-510C1202799D}"/>
    <dgm:cxn modelId="{364CA699-6B0B-4155-AF66-A80219678939}" type="presOf" srcId="{D5F7AA13-2E23-4B0D-9A0E-F26DF5820341}" destId="{0C09325D-692E-482B-A64F-A25897E080C1}" srcOrd="1" destOrd="0" presId="urn:microsoft.com/office/officeart/2005/8/layout/pyramid1"/>
    <dgm:cxn modelId="{940237B4-0C9A-4483-9E46-A817CA2B352A}" srcId="{2BBAF059-7889-4729-8940-1FE2A9563FA9}" destId="{9B5347AB-5E28-4465-83CF-A96BAC16A6EE}" srcOrd="1" destOrd="0" parTransId="{4CA9DDE6-3367-4DD9-A92F-3A31ABA05E94}" sibTransId="{B00D5951-970B-4F26-BE21-7346C54E5CBC}"/>
    <dgm:cxn modelId="{81E643BD-3CFF-44CA-818F-67B85781E32C}" srcId="{2BBAF059-7889-4729-8940-1FE2A9563FA9}" destId="{D5F7AA13-2E23-4B0D-9A0E-F26DF5820341}" srcOrd="0" destOrd="0" parTransId="{7F1FACDC-DD4A-4902-A3BC-4C4A3136EAA8}" sibTransId="{26595B6A-DBF4-46D9-84ED-286F840DDBE9}"/>
    <dgm:cxn modelId="{C59FEBD5-D782-44C5-8E72-4918081E3B66}" type="presOf" srcId="{D5F7AA13-2E23-4B0D-9A0E-F26DF5820341}" destId="{71764537-1850-4A6A-AA5E-11E8C946B05D}" srcOrd="0" destOrd="0" presId="urn:microsoft.com/office/officeart/2005/8/layout/pyramid1"/>
    <dgm:cxn modelId="{8CACECF4-B527-47C4-97D9-DFF56FEE41D5}" type="presOf" srcId="{2BBAF059-7889-4729-8940-1FE2A9563FA9}" destId="{15224056-0C49-4F18-B823-997824B4339B}" srcOrd="0" destOrd="0" presId="urn:microsoft.com/office/officeart/2005/8/layout/pyramid1"/>
    <dgm:cxn modelId="{FE9E1993-BF67-411A-B28B-692BCA356DE5}" type="presParOf" srcId="{15224056-0C49-4F18-B823-997824B4339B}" destId="{C8BF665A-2387-442E-9135-25CAD2FBB251}" srcOrd="0" destOrd="0" presId="urn:microsoft.com/office/officeart/2005/8/layout/pyramid1"/>
    <dgm:cxn modelId="{BC6E1A42-FFBE-4A2C-BBC4-6B5EA0E938CA}" type="presParOf" srcId="{C8BF665A-2387-442E-9135-25CAD2FBB251}" destId="{71764537-1850-4A6A-AA5E-11E8C946B05D}" srcOrd="0" destOrd="0" presId="urn:microsoft.com/office/officeart/2005/8/layout/pyramid1"/>
    <dgm:cxn modelId="{A6C4F6D0-B74E-4114-A7FD-AE613E402FAC}" type="presParOf" srcId="{C8BF665A-2387-442E-9135-25CAD2FBB251}" destId="{0C09325D-692E-482B-A64F-A25897E080C1}" srcOrd="1" destOrd="0" presId="urn:microsoft.com/office/officeart/2005/8/layout/pyramid1"/>
    <dgm:cxn modelId="{34E094DA-F62C-47E3-A6AA-F53EE52B0178}" type="presParOf" srcId="{15224056-0C49-4F18-B823-997824B4339B}" destId="{C5B30457-75AC-44E3-95B0-567F2F177558}" srcOrd="1" destOrd="0" presId="urn:microsoft.com/office/officeart/2005/8/layout/pyramid1"/>
    <dgm:cxn modelId="{39FD914F-8A8E-4036-8542-0FC52833AC6C}" type="presParOf" srcId="{C5B30457-75AC-44E3-95B0-567F2F177558}" destId="{2ADA24AD-F387-4FB5-92B6-1958703DE2A1}" srcOrd="0" destOrd="0" presId="urn:microsoft.com/office/officeart/2005/8/layout/pyramid1"/>
    <dgm:cxn modelId="{C0B43871-E611-46E0-A5DF-76BFF60A433C}" type="presParOf" srcId="{C5B30457-75AC-44E3-95B0-567F2F177558}" destId="{8D0C47E1-247A-46FA-8007-1F68616933BA}" srcOrd="1" destOrd="0" presId="urn:microsoft.com/office/officeart/2005/8/layout/pyramid1"/>
    <dgm:cxn modelId="{48E7C852-028F-4E0D-9CC9-D0714A9E5366}" type="presParOf" srcId="{15224056-0C49-4F18-B823-997824B4339B}" destId="{1E9EFCFF-C834-4791-A18D-DF266F892287}" srcOrd="2" destOrd="0" presId="urn:microsoft.com/office/officeart/2005/8/layout/pyramid1"/>
    <dgm:cxn modelId="{D84F2941-3F15-4925-A7F4-F90E63A0E88C}" type="presParOf" srcId="{1E9EFCFF-C834-4791-A18D-DF266F892287}" destId="{970504BA-BBA6-496E-8751-DC9D4687043B}" srcOrd="0" destOrd="0" presId="urn:microsoft.com/office/officeart/2005/8/layout/pyramid1"/>
    <dgm:cxn modelId="{A266E1A7-3E71-43EB-A050-E1A47907EB79}" type="presParOf" srcId="{1E9EFCFF-C834-4791-A18D-DF266F892287}" destId="{B453C49E-EA2B-4A38-BEEC-B97653C3995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64537-1850-4A6A-AA5E-11E8C946B05D}">
      <dsp:nvSpPr>
        <dsp:cNvPr id="0" name=""/>
        <dsp:cNvSpPr/>
      </dsp:nvSpPr>
      <dsp:spPr>
        <a:xfrm>
          <a:off x="2616683" y="0"/>
          <a:ext cx="2616683" cy="1653270"/>
        </a:xfrm>
        <a:prstGeom prst="trapezoid">
          <a:avLst>
            <a:gd name="adj" fmla="val 79137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800" kern="1200" dirty="0"/>
            <a:t>Teksti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2800" kern="1200" dirty="0"/>
            <a:t>sõnum</a:t>
          </a:r>
        </a:p>
      </dsp:txBody>
      <dsp:txXfrm>
        <a:off x="2616683" y="0"/>
        <a:ext cx="2616683" cy="1653270"/>
      </dsp:txXfrm>
    </dsp:sp>
    <dsp:sp modelId="{2ADA24AD-F387-4FB5-92B6-1958703DE2A1}">
      <dsp:nvSpPr>
        <dsp:cNvPr id="0" name=""/>
        <dsp:cNvSpPr/>
      </dsp:nvSpPr>
      <dsp:spPr>
        <a:xfrm>
          <a:off x="1308341" y="1653270"/>
          <a:ext cx="5233367" cy="1653270"/>
        </a:xfrm>
        <a:prstGeom prst="trapezoid">
          <a:avLst>
            <a:gd name="adj" fmla="val 79137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4800" kern="1200" dirty="0"/>
            <a:t>Võimu suhe</a:t>
          </a:r>
        </a:p>
      </dsp:txBody>
      <dsp:txXfrm>
        <a:off x="2224181" y="1653270"/>
        <a:ext cx="3401688" cy="1653270"/>
      </dsp:txXfrm>
    </dsp:sp>
    <dsp:sp modelId="{970504BA-BBA6-496E-8751-DC9D4687043B}">
      <dsp:nvSpPr>
        <dsp:cNvPr id="0" name=""/>
        <dsp:cNvSpPr/>
      </dsp:nvSpPr>
      <dsp:spPr>
        <a:xfrm>
          <a:off x="0" y="3306540"/>
          <a:ext cx="7850051" cy="1653270"/>
        </a:xfrm>
        <a:prstGeom prst="trapezoid">
          <a:avLst>
            <a:gd name="adj" fmla="val 7913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5400" b="1" kern="1200" dirty="0"/>
            <a:t>Kogukonna identiteet</a:t>
          </a:r>
        </a:p>
      </dsp:txBody>
      <dsp:txXfrm>
        <a:off x="1373758" y="3306540"/>
        <a:ext cx="5102533" cy="1653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6AD8C-E403-4AEE-93B5-0B86C41BEE06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D8848-39F0-46D1-97D8-0EB74A15A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0946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University of Georgia. "Why Some Anti-Smoking Ads Succeed And Others Backfire." </a:t>
            </a:r>
            <a:r>
              <a:rPr lang="en-GB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ScienceDaily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 July 2007. 16 January 2010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CD8848-39F0-46D1-97D8-0EB74A15A5ED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2689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A8F20-8E49-4E1F-9F1A-102C47653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371A5-E1A2-4649-B2B1-BA2836A8D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27433-1819-4859-A8AB-F662F396A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8834F-20EF-4064-9AA0-AF7BE7009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CDC03-2145-48B0-9B32-BFC7845DA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5564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1C6F1-160C-486A-A8CC-1A9155F56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DB98C-8E89-4E23-9CEA-F0ADF7855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D1649-59D8-4D32-ABEC-09278E89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CA12A-5BCB-4CA8-8CB8-84064568A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E2F3B-D303-4A02-981A-7328FD367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3853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491097-783B-48B3-94D1-12A0FDBAC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F82AD-854D-429D-BC00-BBFBBD15F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53BF1-7822-4455-AD51-9330C9E8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F35B7-8F84-493F-9FD3-ABBB00039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0EB0A-3110-42FA-80B6-27CF8E89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0793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F0F7A-5285-4C81-948B-0C72FD8AA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8D93A-5E1E-4CA7-8232-1D3F58277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6412A-7A0C-4A9B-9CE3-7F2DBB0FA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5ABF6-03FE-4313-A946-D660FE23F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B7C43-941B-43B6-B9B9-ABF1E6361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867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9CEA-C5E3-4905-8699-D2310F749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357F6-07B9-4653-AFD0-CA6521821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9AE42-274F-49D3-A546-0E6F8158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C273F-630C-487D-B77C-0502EE952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FD1A7-E59B-4B14-8D7F-D065BAD6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77130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2CC7-2BA2-443E-B9BB-E966C596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0E111-66CF-446A-B9D7-1F86E1F8F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86A22-8620-4BE3-90EC-266E2EBA5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83B20-10E6-4A76-BDA4-782135CAC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B04A2-5354-44D5-BA98-750562D81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E40A2-A561-43E2-BACE-025D95D43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2366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AEA4B-A56D-4F9C-AB29-053F4A45B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BA0F8-930C-4058-B963-C6A5AEC44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0A710-49D3-4481-A3CA-8ACDB7787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D6B846-3629-4740-980F-FD71FCCB6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D42765-502B-42EA-9A32-55A7E0F6EB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FFF7F-B61C-4E0A-AE8D-AD09B7DB3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4CF049-881D-4FB7-89B3-F5031E7AB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7353FA-6EA2-4845-9491-921C8A11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2871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436D2-1BA1-4CD5-8A94-8A5C978E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D3AF22-5CE2-40F8-9518-DD91FB6C7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473F2E-8629-4421-8C0A-941126123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F9D19F-F993-4AAA-BBF4-278031CC9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6819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DE01E8-C0F8-4C7C-8CF0-D06BD5F7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D007E8-1B2E-47DF-BA9F-B698296EA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55F5F-5CAF-48E6-A8D4-65F4DCFC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6910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92958-54B8-4159-ADE1-EEF23776E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18039-36D1-4CFE-832D-D9273FDEA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05074-3602-4D74-AE52-538D4B36D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15836-BB90-4BFB-890D-9753A2007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D8EBE-C253-4542-9715-84C322F17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2EAFD-FACD-4873-952F-6F8CDDD63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1673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FED43-E440-451F-9CE4-A43195D8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E20B6E-4693-413A-8279-00A989AF0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E5079-755A-4248-853E-522946D1F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7237F-F976-44FF-AF52-B760ECD8B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9D67D-4848-4F06-9B5C-61CFB64E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32997-BAB9-4A94-8DF6-54D0FECBD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31309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894147-16FC-45E0-B1E9-6464A1E3A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F7C95-78A5-4744-B933-0666414BC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12713-FB14-4F04-A5D7-7044948B68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BB31A-E18E-4115-8E91-F29D452A3142}" type="datetimeFigureOut">
              <a:rPr lang="et-EE" smtClean="0"/>
              <a:t>12.11.2020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F98E1-7300-43C9-A7AE-7381B765C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CCECE-3824-442A-9662-676077472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2F95D-F121-4E94-8DE8-4A08D987CCA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123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lowchart: Document 2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7C7E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E32E0-1D8F-40F9-9EA3-458FB775D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360" y="345341"/>
            <a:ext cx="3248024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z="3200" dirty="0">
                <a:solidFill>
                  <a:srgbClr val="FFFFFF"/>
                </a:solidFill>
              </a:rPr>
              <a:t>Kohaliku meedia tähtsusest</a:t>
            </a: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9B57BC4-D535-4C83-B0E2-2615C40FB707}"/>
              </a:ext>
            </a:extLst>
          </p:cNvPr>
          <p:cNvSpPr txBox="1">
            <a:spLocks/>
          </p:cNvSpPr>
          <p:nvPr/>
        </p:nvSpPr>
        <p:spPr>
          <a:xfrm>
            <a:off x="816360" y="4178587"/>
            <a:ext cx="3248024" cy="2371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3200" dirty="0"/>
              <a:t>Ilmar Raag, </a:t>
            </a:r>
          </a:p>
          <a:p>
            <a:r>
              <a:rPr lang="et-EE" sz="3200" dirty="0"/>
              <a:t>Tallinn 2020</a:t>
            </a: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1ADAF5E-C612-4D12-85C1-17C72B0B2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534" y="553048"/>
            <a:ext cx="8463421" cy="5638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860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erd of cattle standing on top of a sandy beach&#10;&#10;Description generated with very high confidence">
            <a:extLst>
              <a:ext uri="{FF2B5EF4-FFF2-40B4-BE49-F238E27FC236}">
                <a16:creationId xmlns:a16="http://schemas.microsoft.com/office/drawing/2014/main" id="{B6AF8FAA-F9F0-4F9A-A234-4939B4DE7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13" y="36807"/>
            <a:ext cx="11517234" cy="682807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AD00D16-DC85-4543-A38D-B9175EE5949E}"/>
              </a:ext>
            </a:extLst>
          </p:cNvPr>
          <p:cNvSpPr/>
          <p:nvPr/>
        </p:nvSpPr>
        <p:spPr>
          <a:xfrm>
            <a:off x="2364266" y="5256194"/>
            <a:ext cx="7308668" cy="830997"/>
          </a:xfrm>
          <a:prstGeom prst="rect">
            <a:avLst/>
          </a:prstGeom>
          <a:solidFill>
            <a:schemeClr val="accent2">
              <a:lumMod val="60000"/>
              <a:lumOff val="40000"/>
              <a:alpha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t-EE" sz="495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Palun jääge sinna elama!</a:t>
            </a:r>
          </a:p>
        </p:txBody>
      </p:sp>
    </p:spTree>
    <p:extLst>
      <p:ext uri="{BB962C8B-B14F-4D97-AF65-F5344CB8AC3E}">
        <p14:creationId xmlns:p14="http://schemas.microsoft.com/office/powerpoint/2010/main" val="1274335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41656BC-CE16-406F-906A-8BC120A7537E}"/>
              </a:ext>
            </a:extLst>
          </p:cNvPr>
          <p:cNvSpPr txBox="1"/>
          <p:nvPr/>
        </p:nvSpPr>
        <p:spPr>
          <a:xfrm>
            <a:off x="1038099" y="1475297"/>
            <a:ext cx="105981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600" dirty="0"/>
              <a:t>Kriisikommunikatsioon saab tugineda ainult sellele, mida inimene vahetult kogeb. </a:t>
            </a:r>
          </a:p>
          <a:p>
            <a:endParaRPr lang="et-EE" sz="3600" dirty="0"/>
          </a:p>
          <a:p>
            <a:r>
              <a:rPr lang="et-EE" sz="3600" dirty="0"/>
              <a:t>Ja see on hetk, mil kohalike meedia omandab eelised, mida suurtel kanalitel ei ole. </a:t>
            </a:r>
          </a:p>
        </p:txBody>
      </p:sp>
    </p:spTree>
    <p:extLst>
      <p:ext uri="{BB962C8B-B14F-4D97-AF65-F5344CB8AC3E}">
        <p14:creationId xmlns:p14="http://schemas.microsoft.com/office/powerpoint/2010/main" val="2356894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37E68E4-E8B6-4A16-872C-955405B1A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ETV+ vaadatavus veebruaris märtsis 2020</a:t>
            </a:r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BD638DC6-B275-4250-9738-8137691ADB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1"/>
          <a:stretch/>
        </p:blipFill>
        <p:spPr>
          <a:xfrm>
            <a:off x="1365381" y="1316877"/>
            <a:ext cx="7381804" cy="38302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81DECD-2449-46C4-AD5C-1DB662A9C5A5}"/>
              </a:ext>
            </a:extLst>
          </p:cNvPr>
          <p:cNvSpPr txBox="1"/>
          <p:nvPr/>
        </p:nvSpPr>
        <p:spPr>
          <a:xfrm>
            <a:off x="1230702" y="5434642"/>
            <a:ext cx="8281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Eraldi tuleb märkida, et venekeelse Aktuaalse Kaamera reiting tõusis 5-6 % eriolukorra </a:t>
            </a:r>
          </a:p>
          <a:p>
            <a:r>
              <a:rPr lang="et-EE" dirty="0"/>
              <a:t>kehtestamise ajal.  </a:t>
            </a:r>
          </a:p>
        </p:txBody>
      </p:sp>
    </p:spTree>
    <p:extLst>
      <p:ext uri="{BB962C8B-B14F-4D97-AF65-F5344CB8AC3E}">
        <p14:creationId xmlns:p14="http://schemas.microsoft.com/office/powerpoint/2010/main" val="3794492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narrow city street with cars parked on the side of a road&#10;&#10;Description generated with very high confidence">
            <a:extLst>
              <a:ext uri="{FF2B5EF4-FFF2-40B4-BE49-F238E27FC236}">
                <a16:creationId xmlns:a16="http://schemas.microsoft.com/office/drawing/2014/main" id="{252C467F-2D79-48EF-AD7A-98978ED406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6" b="11874"/>
          <a:stretch/>
        </p:blipFill>
        <p:spPr>
          <a:xfrm>
            <a:off x="124711" y="103910"/>
            <a:ext cx="12191980" cy="685799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1BBEE-FA6A-4EDB-AB51-C24C7418A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7724" y="1913515"/>
            <a:ext cx="5744685" cy="47262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t-EE" sz="2400" b="1" dirty="0">
                <a:solidFill>
                  <a:srgbClr val="FFFFFF"/>
                </a:solidFill>
              </a:rPr>
              <a:t>Küsimused?</a:t>
            </a:r>
          </a:p>
          <a:p>
            <a:pPr marL="0" indent="0">
              <a:buNone/>
            </a:pPr>
            <a:endParaRPr lang="et-EE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515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61EAF8-A8C1-42D4-A676-CFCEA723737F}"/>
              </a:ext>
            </a:extLst>
          </p:cNvPr>
          <p:cNvSpPr txBox="1"/>
          <p:nvPr/>
        </p:nvSpPr>
        <p:spPr>
          <a:xfrm>
            <a:off x="1084107" y="2228671"/>
            <a:ext cx="10598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600" dirty="0"/>
              <a:t>Meil on palju näiteid, kuidas informatsioon ei tööta nii nagu me eeldame. </a:t>
            </a:r>
          </a:p>
        </p:txBody>
      </p:sp>
    </p:spTree>
    <p:extLst>
      <p:ext uri="{BB962C8B-B14F-4D97-AF65-F5344CB8AC3E}">
        <p14:creationId xmlns:p14="http://schemas.microsoft.com/office/powerpoint/2010/main" val="193855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3043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B9AC1C-87C7-4FA1-8C63-B86202326E71}"/>
              </a:ext>
            </a:extLst>
          </p:cNvPr>
          <p:cNvSpPr txBox="1"/>
          <p:nvPr/>
        </p:nvSpPr>
        <p:spPr>
          <a:xfrm>
            <a:off x="556532" y="532214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Kas totaalne propaganda päästis Nõukogude Liidu?</a:t>
            </a:r>
          </a:p>
        </p:txBody>
      </p:sp>
      <p:pic>
        <p:nvPicPr>
          <p:cNvPr id="29" name="Espace réservé du contenu 5" descr="75da684aaf067b448625b6f6f06d822b.jpg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417"/>
          <a:stretch/>
        </p:blipFill>
        <p:spPr>
          <a:xfrm>
            <a:off x="1262875" y="171300"/>
            <a:ext cx="8813407" cy="49575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4DDFFDAE-A778-4B4F-9C08-1C9921FE61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1EBFAB7-0005-413E-B245-CEC2414CCE5C}"/>
              </a:ext>
            </a:extLst>
          </p:cNvPr>
          <p:cNvSpPr txBox="1"/>
          <p:nvPr/>
        </p:nvSpPr>
        <p:spPr>
          <a:xfrm>
            <a:off x="2403566" y="6172200"/>
            <a:ext cx="8288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dirty="0">
                <a:solidFill>
                  <a:schemeClr val="bg1"/>
                </a:solidFill>
                <a:highlight>
                  <a:srgbClr val="FF0000"/>
                </a:highlight>
              </a:rPr>
              <a:t>Miks vaktsineerimise vastased on saavutanud edu?</a:t>
            </a:r>
          </a:p>
        </p:txBody>
      </p:sp>
    </p:spTree>
    <p:extLst>
      <p:ext uri="{BB962C8B-B14F-4D97-AF65-F5344CB8AC3E}">
        <p14:creationId xmlns:p14="http://schemas.microsoft.com/office/powerpoint/2010/main" val="50268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A40F63F-C520-4EBF-8969-76778BCF41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20"/>
          <a:stretch/>
        </p:blipFill>
        <p:spPr>
          <a:xfrm>
            <a:off x="629547" y="620353"/>
            <a:ext cx="11229841" cy="235292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D67FF1B-EA19-420C-A0CF-0666FD6D25F9}"/>
              </a:ext>
            </a:extLst>
          </p:cNvPr>
          <p:cNvSpPr/>
          <p:nvPr/>
        </p:nvSpPr>
        <p:spPr>
          <a:xfrm>
            <a:off x="529959" y="2999011"/>
            <a:ext cx="11132082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2012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году в журнале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Health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Education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Research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опубликовали статью, в котором анализировалась рекламные кампании в поддержку вакцинации. Одной группе людей давали читать тексты, в которых о вакцинации говорилось либо однозначно хорошо, либо плохо. Другая группа читала взвешенные и объективные тексты журналистов, в которых приводились позиции обеих сторон. Выяснилось, что те, кто читал сбалансированные тексты, чаще сомневались в полезности вакцинации и</a:t>
            </a:r>
            <a:r>
              <a:rPr lang="et-EE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что у экспертов нет единого мнения. </a:t>
            </a:r>
            <a:endParaRPr lang="et-EE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t-EE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Кроме того, после прочтения таких текстов увеличивалось число тех, кто скорее не хотел вакцинировать своих детей. </a:t>
            </a:r>
            <a:endParaRPr lang="et-EE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826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C29E25-C97A-4751-B742-F97DFD3CC42B}"/>
              </a:ext>
            </a:extLst>
          </p:cNvPr>
          <p:cNvSpPr txBox="1"/>
          <p:nvPr/>
        </p:nvSpPr>
        <p:spPr>
          <a:xfrm>
            <a:off x="1038099" y="1475297"/>
            <a:ext cx="105981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600" dirty="0"/>
              <a:t>Olulised küsimused ja eeldused - 1</a:t>
            </a:r>
          </a:p>
          <a:p>
            <a:endParaRPr lang="et-EE" sz="3600" dirty="0"/>
          </a:p>
          <a:p>
            <a:r>
              <a:rPr lang="et-EE" sz="3600" dirty="0"/>
              <a:t>Kui suur on osa ühiskonnast, kelle puhul teoreetiliselt võimalik eeldada sõnumi valdavalt positiivset tõlgendust?</a:t>
            </a:r>
          </a:p>
        </p:txBody>
      </p:sp>
    </p:spTree>
    <p:extLst>
      <p:ext uri="{BB962C8B-B14F-4D97-AF65-F5344CB8AC3E}">
        <p14:creationId xmlns:p14="http://schemas.microsoft.com/office/powerpoint/2010/main" val="2889541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EDFEAB-80E6-462C-B9F5-539A31BB64F2}"/>
              </a:ext>
            </a:extLst>
          </p:cNvPr>
          <p:cNvSpPr txBox="1"/>
          <p:nvPr/>
        </p:nvSpPr>
        <p:spPr>
          <a:xfrm>
            <a:off x="6746628" y="1783959"/>
            <a:ext cx="4645250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>
                <a:latin typeface="+mj-lt"/>
                <a:ea typeface="+mj-ea"/>
                <a:cs typeface="+mj-cs"/>
              </a:rPr>
              <a:t>Miks valimiskampaania ühtedele inimestele mõjub ja teistele ei mõju?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0DF678EC-96B1-44D9-8BE2-5C7C0BB5C4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8" r="31275" b="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40911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9E19-0083-4F80-81F2-33549489D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800" b="1" dirty="0"/>
              <a:t>Mis sisaldub igas kommunikatsioonis?</a:t>
            </a:r>
            <a:br>
              <a:rPr lang="et-EE" sz="4800" b="1" dirty="0"/>
            </a:br>
            <a:r>
              <a:rPr lang="et-EE" sz="2200" b="1" dirty="0"/>
              <a:t>(vastuvõtja jaoks)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BB287F-82C5-4C55-A2FA-3885C8EA47B5}"/>
              </a:ext>
            </a:extLst>
          </p:cNvPr>
          <p:cNvSpPr txBox="1"/>
          <p:nvPr/>
        </p:nvSpPr>
        <p:spPr>
          <a:xfrm>
            <a:off x="274484" y="1865139"/>
            <a:ext cx="3868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Selge sõnum sõnades, helides või pildis. Näiteks: „Kandke maske!“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D4AFA0-945A-42E8-9561-931B6CEC27C5}"/>
              </a:ext>
            </a:extLst>
          </p:cNvPr>
          <p:cNvSpPr txBox="1"/>
          <p:nvPr/>
        </p:nvSpPr>
        <p:spPr>
          <a:xfrm>
            <a:off x="135495" y="5160179"/>
            <a:ext cx="35618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Kogukondliku kuuluvuse aspekt – Määrab, kas sõnumi rääkija on oma inimene või teisest kogukonnas. Kas kogukonna sisene kommunikatsioon või kogukondade vaheline.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111B24-C6E4-452B-95CE-B1C825612C10}"/>
              </a:ext>
            </a:extLst>
          </p:cNvPr>
          <p:cNvSpPr txBox="1"/>
          <p:nvPr/>
        </p:nvSpPr>
        <p:spPr>
          <a:xfrm>
            <a:off x="274484" y="3292687"/>
            <a:ext cx="36750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Hierarhia aspekt. Õpetaja koolilapsele „Ära suitseta“. Eesti valitsus lihtsale </a:t>
            </a:r>
            <a:r>
              <a:rPr lang="et-EE" dirty="0" err="1"/>
              <a:t>Stjopale</a:t>
            </a:r>
            <a:r>
              <a:rPr lang="et-EE" dirty="0"/>
              <a:t> Sillamäel: „Räägi eesti keelt.“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5D19B53-0013-494A-8195-0449A59156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866434"/>
              </p:ext>
            </p:extLst>
          </p:nvPr>
        </p:nvGraphicFramePr>
        <p:xfrm>
          <a:off x="3341769" y="1767311"/>
          <a:ext cx="7850051" cy="4959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74A9847-7187-4417-AE41-8582946C6B58}"/>
              </a:ext>
            </a:extLst>
          </p:cNvPr>
          <p:cNvCxnSpPr>
            <a:cxnSpLocks/>
          </p:cNvCxnSpPr>
          <p:nvPr/>
        </p:nvCxnSpPr>
        <p:spPr>
          <a:xfrm flipV="1">
            <a:off x="5599611" y="3402874"/>
            <a:ext cx="7881258" cy="261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97D3881-77DF-41F1-AA44-BA3EE0923EEE}"/>
              </a:ext>
            </a:extLst>
          </p:cNvPr>
          <p:cNvSpPr txBox="1"/>
          <p:nvPr/>
        </p:nvSpPr>
        <p:spPr>
          <a:xfrm>
            <a:off x="9161417" y="2638698"/>
            <a:ext cx="1616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b="1" dirty="0"/>
              <a:t>Teadvustatud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439214-5281-40A8-948B-E5363759455E}"/>
              </a:ext>
            </a:extLst>
          </p:cNvPr>
          <p:cNvSpPr txBox="1"/>
          <p:nvPr/>
        </p:nvSpPr>
        <p:spPr>
          <a:xfrm>
            <a:off x="9322526" y="4062551"/>
            <a:ext cx="249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/>
              <a:t>Tihti mitte teadvustatud</a:t>
            </a:r>
          </a:p>
        </p:txBody>
      </p:sp>
    </p:spTree>
    <p:extLst>
      <p:ext uri="{BB962C8B-B14F-4D97-AF65-F5344CB8AC3E}">
        <p14:creationId xmlns:p14="http://schemas.microsoft.com/office/powerpoint/2010/main" val="2854757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41656BC-CE16-406F-906A-8BC120A7537E}"/>
              </a:ext>
            </a:extLst>
          </p:cNvPr>
          <p:cNvSpPr txBox="1"/>
          <p:nvPr/>
        </p:nvSpPr>
        <p:spPr>
          <a:xfrm>
            <a:off x="1038099" y="946211"/>
            <a:ext cx="105981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600" i="1" dirty="0" err="1"/>
              <a:t>Meaning</a:t>
            </a:r>
            <a:r>
              <a:rPr lang="et-EE" sz="3600" i="1" dirty="0"/>
              <a:t> </a:t>
            </a:r>
            <a:r>
              <a:rPr lang="et-EE" sz="3600" i="1" dirty="0" err="1"/>
              <a:t>is</a:t>
            </a:r>
            <a:r>
              <a:rPr lang="et-EE" sz="3600" i="1" dirty="0"/>
              <a:t> </a:t>
            </a:r>
            <a:r>
              <a:rPr lang="et-EE" sz="3600" i="1" dirty="0" err="1"/>
              <a:t>the</a:t>
            </a:r>
            <a:r>
              <a:rPr lang="et-EE" sz="3600" i="1" dirty="0"/>
              <a:t> </a:t>
            </a:r>
            <a:r>
              <a:rPr lang="et-EE" sz="3600" i="1" dirty="0" err="1"/>
              <a:t>usage</a:t>
            </a:r>
            <a:r>
              <a:rPr lang="et-EE" sz="3600" i="1" dirty="0"/>
              <a:t>.</a:t>
            </a:r>
          </a:p>
          <a:p>
            <a:r>
              <a:rPr lang="et-EE" sz="3600" dirty="0"/>
              <a:t>			</a:t>
            </a:r>
            <a:r>
              <a:rPr lang="et-EE" sz="3600" dirty="0" err="1"/>
              <a:t>Wittgenstein</a:t>
            </a:r>
            <a:r>
              <a:rPr lang="et-EE" sz="3600" dirty="0"/>
              <a:t>. </a:t>
            </a:r>
          </a:p>
          <a:p>
            <a:endParaRPr lang="et-EE" sz="3600" dirty="0"/>
          </a:p>
          <a:p>
            <a:r>
              <a:rPr lang="et-EE" sz="3600" dirty="0" err="1"/>
              <a:t>Enoncé</a:t>
            </a:r>
            <a:r>
              <a:rPr lang="et-EE" sz="3600" dirty="0"/>
              <a:t> – keele kasutamine konkreetses kontekstis. </a:t>
            </a:r>
          </a:p>
          <a:p>
            <a:endParaRPr lang="et-EE" sz="3600" dirty="0"/>
          </a:p>
          <a:p>
            <a:r>
              <a:rPr lang="et-EE" sz="3600" dirty="0"/>
              <a:t>Tähendus on keskkonnas. See võib olla </a:t>
            </a:r>
            <a:r>
              <a:rPr lang="et-EE" sz="3600" dirty="0" err="1"/>
              <a:t>inimkeskskond</a:t>
            </a:r>
            <a:r>
              <a:rPr lang="et-EE" sz="3600" dirty="0"/>
              <a:t> või materiaalne keskkond. Keskkond määrab kõige olulisemalt konteksti. </a:t>
            </a:r>
          </a:p>
        </p:txBody>
      </p:sp>
    </p:spTree>
    <p:extLst>
      <p:ext uri="{BB962C8B-B14F-4D97-AF65-F5344CB8AC3E}">
        <p14:creationId xmlns:p14="http://schemas.microsoft.com/office/powerpoint/2010/main" val="2906817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359</Words>
  <Application>Microsoft Office PowerPoint</Application>
  <PresentationFormat>Laiekraan</PresentationFormat>
  <Paragraphs>39</Paragraphs>
  <Slides>13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Kohaliku meedia tähtsusest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Mis sisaldub igas kommunikatsioonis? (vastuvõtja jaoks)</vt:lpstr>
      <vt:lpstr>PowerPointi esitlus</vt:lpstr>
      <vt:lpstr>PowerPointi esitlus</vt:lpstr>
      <vt:lpstr>PowerPointi esitlus</vt:lpstr>
      <vt:lpstr>ETV+ vaadatavus veebruaris märtsis 2020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Kommunikatsioon ühiskonnas. </dc:title>
  <dc:creator>Ilmar Raag</dc:creator>
  <cp:lastModifiedBy>Ilmar Raag</cp:lastModifiedBy>
  <cp:revision>10</cp:revision>
  <dcterms:created xsi:type="dcterms:W3CDTF">2018-11-01T05:41:06Z</dcterms:created>
  <dcterms:modified xsi:type="dcterms:W3CDTF">2020-11-12T09:26:37Z</dcterms:modified>
</cp:coreProperties>
</file>